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5B1C0-0D9A-4A64-93B5-91046EEABF11}" type="datetimeFigureOut">
              <a:rPr lang="es-ES" smtClean="0"/>
              <a:pPr/>
              <a:t>02/05/2012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B6C45-6F28-42DE-B960-710FCB32C6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Canones</a:t>
            </a:r>
            <a:r>
              <a:rPr lang="es-ES" dirty="0" smtClean="0"/>
              <a:t> y derecho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6C45-6F28-42DE-B960-710FCB32C6D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A410C54-92D6-436A-8352-72F205839B0C}" type="datetimeFigureOut">
              <a:rPr lang="es-ES" smtClean="0"/>
              <a:pPr/>
              <a:t>02/05/2012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21A3B0-FB29-4C6A-B9F1-5EF563AEA8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0C54-92D6-436A-8352-72F205839B0C}" type="datetimeFigureOut">
              <a:rPr lang="es-ES" smtClean="0"/>
              <a:pPr/>
              <a:t>02/05/2012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A3B0-FB29-4C6A-B9F1-5EF563AEA8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CA410C54-92D6-436A-8352-72F205839B0C}" type="datetimeFigureOut">
              <a:rPr lang="es-ES" smtClean="0"/>
              <a:pPr/>
              <a:t>02/05/2012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8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9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9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9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9" y="144463"/>
            <a:ext cx="533400" cy="244476"/>
          </a:xfrm>
        </p:spPr>
        <p:txBody>
          <a:bodyPr/>
          <a:lstStyle/>
          <a:p>
            <a:fld id="{7D21A3B0-FB29-4C6A-B9F1-5EF563AEA8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0C54-92D6-436A-8352-72F205839B0C}" type="datetimeFigureOut">
              <a:rPr lang="es-ES" smtClean="0"/>
              <a:pPr/>
              <a:t>02/05/2012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21A3B0-FB29-4C6A-B9F1-5EF563AEA84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0C54-92D6-436A-8352-72F205839B0C}" type="datetimeFigureOut">
              <a:rPr lang="es-ES" smtClean="0"/>
              <a:pPr/>
              <a:t>02/05/2012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D21A3B0-FB29-4C6A-B9F1-5EF563AEA84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410C54-92D6-436A-8352-72F205839B0C}" type="datetimeFigureOut">
              <a:rPr lang="es-ES" smtClean="0"/>
              <a:pPr/>
              <a:t>02/05/2012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21A3B0-FB29-4C6A-B9F1-5EF563AEA84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410C54-92D6-436A-8352-72F205839B0C}" type="datetimeFigureOut">
              <a:rPr lang="es-ES" smtClean="0"/>
              <a:pPr/>
              <a:t>02/05/2012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21A3B0-FB29-4C6A-B9F1-5EF563AEA84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0C54-92D6-436A-8352-72F205839B0C}" type="datetimeFigureOut">
              <a:rPr lang="es-ES" smtClean="0"/>
              <a:pPr/>
              <a:t>02/05/2012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21A3B0-FB29-4C6A-B9F1-5EF563AEA8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0C54-92D6-436A-8352-72F205839B0C}" type="datetimeFigureOut">
              <a:rPr lang="es-ES" smtClean="0"/>
              <a:pPr/>
              <a:t>02/05/2012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21A3B0-FB29-4C6A-B9F1-5EF563AEA8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0C54-92D6-436A-8352-72F205839B0C}" type="datetimeFigureOut">
              <a:rPr lang="es-ES" smtClean="0"/>
              <a:pPr/>
              <a:t>02/05/2012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21A3B0-FB29-4C6A-B9F1-5EF563AEA84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1"/>
            <a:ext cx="2667000" cy="365125"/>
          </a:xfrm>
        </p:spPr>
        <p:txBody>
          <a:bodyPr rtlCol="0"/>
          <a:lstStyle/>
          <a:p>
            <a:fld id="{CA410C54-92D6-436A-8352-72F205839B0C}" type="datetimeFigureOut">
              <a:rPr lang="es-ES" smtClean="0"/>
              <a:pPr/>
              <a:t>02/05/2012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D21A3B0-FB29-4C6A-B9F1-5EF563AEA84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1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410C54-92D6-436A-8352-72F205839B0C}" type="datetimeFigureOut">
              <a:rPr lang="es-ES" smtClean="0"/>
              <a:pPr/>
              <a:t>02/05/2012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1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49" y="1280160"/>
            <a:ext cx="8553451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21A3B0-FB29-4C6A-B9F1-5EF563AEA84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928670"/>
            <a:ext cx="7767662" cy="493873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Calderón de la barca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TEATRO DEL BARROCO</a:t>
            </a:r>
            <a:endParaRPr lang="es-ES" dirty="0"/>
          </a:p>
        </p:txBody>
      </p:sp>
      <p:pic>
        <p:nvPicPr>
          <p:cNvPr id="5" name="4 Imagen" descr="CALDER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17152">
            <a:off x="2357422" y="792598"/>
            <a:ext cx="2814653" cy="3350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PERSONAJES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2"/>
          </p:nvPr>
        </p:nvSpPr>
        <p:spPr>
          <a:xfrm>
            <a:off x="642910" y="2643182"/>
            <a:ext cx="1571636" cy="2214578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DIFERENCIAS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ENTRE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ÁMBOS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643174" y="2643182"/>
          <a:ext cx="6191264" cy="207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5632"/>
                <a:gridCol w="3095632"/>
              </a:tblGrid>
              <a:tr h="1438856">
                <a:tc>
                  <a:txBody>
                    <a:bodyPr/>
                    <a:lstStyle/>
                    <a:p>
                      <a:r>
                        <a:rPr lang="es-ES" dirty="0" smtClean="0"/>
                        <a:t>LOPE DE VEGA</a:t>
                      </a:r>
                      <a:endParaRPr lang="es-ES" dirty="0"/>
                    </a:p>
                  </a:txBody>
                  <a:tcPr marL="71785" marR="71785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CALDERÓN</a:t>
                      </a:r>
                      <a:endParaRPr lang="es-ES" dirty="0"/>
                    </a:p>
                  </a:txBody>
                  <a:tcPr marL="71785" marR="71785"/>
                </a:tc>
              </a:tr>
              <a:tr h="487108">
                <a:tc>
                  <a:txBody>
                    <a:bodyPr/>
                    <a:lstStyle/>
                    <a:p>
                      <a:r>
                        <a:rPr lang="es-ES" dirty="0" smtClean="0"/>
                        <a:t>No</a:t>
                      </a:r>
                      <a:r>
                        <a:rPr lang="es-ES" baseline="0" dirty="0" smtClean="0"/>
                        <a:t> destaca un personaje, el acento está en el asunto</a:t>
                      </a:r>
                      <a:endParaRPr lang="es-ES" dirty="0"/>
                    </a:p>
                  </a:txBody>
                  <a:tcPr marL="71785" marR="71785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Énfasis</a:t>
                      </a:r>
                      <a:r>
                        <a:rPr lang="es-ES" baseline="0" dirty="0" smtClean="0"/>
                        <a:t> en un héroe predominante</a:t>
                      </a:r>
                      <a:endParaRPr lang="es-ES" dirty="0"/>
                    </a:p>
                  </a:txBody>
                  <a:tcPr marL="71785" marR="71785"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1214414" y="5429264"/>
            <a:ext cx="6858048" cy="7715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s-ES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85852" y="5500702"/>
            <a:ext cx="7166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Dotados de ilimitada violencia, rasgos desmesurado y trazos muy marcados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071934" y="5929330"/>
            <a:ext cx="1683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BARROQUISMO</a:t>
            </a:r>
            <a:endParaRPr lang="es-ES" dirty="0"/>
          </a:p>
        </p:txBody>
      </p:sp>
      <p:pic>
        <p:nvPicPr>
          <p:cNvPr id="9" name="8 Imagen" descr="LOP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1643050"/>
            <a:ext cx="1133475" cy="838200"/>
          </a:xfrm>
          <a:prstGeom prst="rect">
            <a:avLst/>
          </a:prstGeom>
        </p:spPr>
      </p:pic>
      <p:pic>
        <p:nvPicPr>
          <p:cNvPr id="10" name="9 Imagen" descr="C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1691229"/>
            <a:ext cx="676274" cy="90432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ESTILO Y FAMA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ESTILO: muchos estilos </a:t>
            </a:r>
            <a:r>
              <a:rPr lang="es-ES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barrrocos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 Gongorismo y conceptismo) </a:t>
            </a:r>
          </a:p>
          <a:p>
            <a:pPr lvl="1">
              <a:buNone/>
            </a:pP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Ya que todas las tendencias llegan a su desarrollo.</a:t>
            </a:r>
          </a:p>
          <a:p>
            <a:pPr lvl="1">
              <a:buNone/>
            </a:pP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FIGURAS: correlaciones y paralelismos, contrastes, hipérboles, comparaciones…</a:t>
            </a:r>
          </a:p>
          <a:p>
            <a:pPr lvl="1"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FAMA: Autor admirado por los grandes europeos:</a:t>
            </a:r>
          </a:p>
          <a:p>
            <a:pPr lvl="1"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­ GOETHE, el gran genio del teatro</a:t>
            </a:r>
          </a:p>
          <a:p>
            <a:pPr lvl="1"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­</a:t>
            </a:r>
            <a:r>
              <a:rPr lang="es-ES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Schlegel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que había resuelto el gran enigma del teatro</a:t>
            </a:r>
          </a:p>
          <a:p>
            <a:pPr lvl="1"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­Muchos como Shelley le consideraban el poeta dramático y lírico más grande</a:t>
            </a:r>
          </a:p>
          <a:p>
            <a:pPr lvl="1"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SEGUIDORES:</a:t>
            </a:r>
          </a:p>
          <a:p>
            <a:pPr lvl="1"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­Francisco Rojas Zorrilla, autor de¨ El rey abajo, ninguno¨ </a:t>
            </a:r>
          </a:p>
          <a:p>
            <a:pPr lvl="1"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­Agustín </a:t>
            </a:r>
            <a:r>
              <a:rPr lang="es-ES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Moreto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refundidor teatral.</a:t>
            </a:r>
          </a:p>
          <a:p>
            <a:pPr lvl="1"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Calderón es, en definitiva el dramaturgo por excelencia del barroco español.</a:t>
            </a:r>
          </a:p>
          <a:p>
            <a:pPr lvl="1">
              <a:buNone/>
            </a:pP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2786050" y="200024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6 Imagen" descr="GOETH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714488"/>
            <a:ext cx="638675" cy="800098"/>
          </a:xfrm>
          <a:prstGeom prst="rect">
            <a:avLst/>
          </a:prstGeom>
        </p:spPr>
      </p:pic>
      <p:pic>
        <p:nvPicPr>
          <p:cNvPr id="8" name="7 Imagen" descr="SCHLEG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00" y="1571612"/>
            <a:ext cx="952500" cy="1047750"/>
          </a:xfrm>
          <a:prstGeom prst="rect">
            <a:avLst/>
          </a:prstGeom>
        </p:spPr>
      </p:pic>
      <p:pic>
        <p:nvPicPr>
          <p:cNvPr id="9" name="8 Imagen" descr="FRANCISC ZORRILL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5286388"/>
            <a:ext cx="828675" cy="1181100"/>
          </a:xfrm>
          <a:prstGeom prst="rect">
            <a:avLst/>
          </a:prstGeom>
        </p:spPr>
      </p:pic>
      <p:pic>
        <p:nvPicPr>
          <p:cNvPr id="10" name="9 Imagen" descr="AGUSTIN MORET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8148" y="5572140"/>
            <a:ext cx="1019175" cy="110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VIDA ES SUEÑO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º Una de las obras más universales del teatro español.</a:t>
            </a:r>
          </a:p>
          <a:p>
            <a:pPr>
              <a:buNone/>
            </a:pP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Destaca: el concepto del libre albedrío  de Segismundo     el más universal  personaje </a:t>
            </a:r>
            <a:r>
              <a:rPr lang="es-ES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calder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( libertad para pensar y elegir destino)</a:t>
            </a:r>
          </a:p>
          <a:p>
            <a:pPr>
              <a:buFontTx/>
              <a:buChar char="-"/>
            </a:pP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basó en otras obras y conceptos  para su argumento ( las mil y una </a:t>
            </a:r>
            <a:r>
              <a:rPr lang="es-ES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noches,Coplas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Manrique)</a:t>
            </a:r>
          </a:p>
          <a:p>
            <a:pPr>
              <a:buFontTx/>
              <a:buChar char="-"/>
            </a:pP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s-ES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2857488" y="2714620"/>
            <a:ext cx="71438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5357818" y="2571744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 descr="LA VIDA 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4358425"/>
            <a:ext cx="1685832" cy="2356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Carácter del drama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Carácter simbólico e intención moral.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ser humano ( Segismundo) tiene poder para elegir el destino y reflexionar sobre los actos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</a:t>
            </a:r>
            <a:r>
              <a:rPr lang="es-ES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sea verdad o sueño,/ obrar bien es lo que </a:t>
            </a:r>
          </a:p>
          <a:p>
            <a:r>
              <a:rPr lang="es-ES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importa.</a:t>
            </a: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Problema de la predestinación         la persona no es dominada por un destino cielo,</a:t>
            </a: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Enseñanza      sino que es dueña de sus actos y puede tomar una decisión para cambiarlos</a:t>
            </a: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6500826" y="2143116"/>
            <a:ext cx="71438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3571868" y="3929066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/>
          <p:cNvSpPr/>
          <p:nvPr/>
        </p:nvSpPr>
        <p:spPr>
          <a:xfrm>
            <a:off x="1928794" y="4500570"/>
            <a:ext cx="28575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Argumento y tema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Basilio, rey de Polonia tiene encerrado a su hijo Segismundo en una torre, por unos augurios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Decide robar la veracidad del vaticinio y lo libera 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comportamiento de Segismundo es violento, con lo cual, lo encierra de nuevo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pueblo lo libera y se subleva contra el rey, quien es finalmente perdonado por su hijo.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-ese es el tema principal, paralelamente…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historia de  Rosaura y su padre </a:t>
            </a:r>
            <a:r>
              <a:rPr lang="es-ES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Clotaldo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un drama de honor.</a:t>
            </a: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3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TEMA, 	La libertad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para elegir el destino ( monólogo de Segismundo)</a:t>
            </a:r>
          </a:p>
          <a:p>
            <a:r>
              <a:rPr lang="es-ES" sz="13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vida como sueño,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ilusión pasajera ( </a:t>
            </a:r>
            <a:r>
              <a:rPr lang="es-ES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dormido,despierto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Otros temas: Honor( inevitable en un drama del teatro del siglo de oro)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abuso de poder ( herencia de Lope, pensamiento de la época)</a:t>
            </a: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Bipolaridad       las dos acciones están: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- interrelacionadas                 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- discurren paralelas 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no se rompe la unidad         renovación de Lope   contraposición </a:t>
            </a:r>
            <a:r>
              <a:rPr lang="es-ES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Arist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Rosaura (personaje fundamental)     cambio de actitud de Segismundo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está despierto, no dormido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se percata</a:t>
            </a:r>
          </a:p>
          <a:p>
            <a:pPr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obra en consecuencia</a:t>
            </a:r>
          </a:p>
          <a:p>
            <a:pPr>
              <a:buNone/>
            </a:pP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Las tres jornadas coinciden en planteamiento, nudo y desenlace.</a:t>
            </a: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2000232" y="1714488"/>
            <a:ext cx="28575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abajo"/>
          <p:cNvSpPr/>
          <p:nvPr/>
        </p:nvSpPr>
        <p:spPr>
          <a:xfrm>
            <a:off x="3143240" y="2500306"/>
            <a:ext cx="45719" cy="285752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/>
          <p:cNvSpPr/>
          <p:nvPr/>
        </p:nvSpPr>
        <p:spPr>
          <a:xfrm>
            <a:off x="4357686" y="2857496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6429388" y="2928934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derecha"/>
          <p:cNvSpPr/>
          <p:nvPr/>
        </p:nvSpPr>
        <p:spPr>
          <a:xfrm>
            <a:off x="3786182" y="3714752"/>
            <a:ext cx="28575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bajo"/>
          <p:cNvSpPr/>
          <p:nvPr/>
        </p:nvSpPr>
        <p:spPr>
          <a:xfrm>
            <a:off x="5286380" y="3857628"/>
            <a:ext cx="71438" cy="142876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abajo"/>
          <p:cNvSpPr/>
          <p:nvPr/>
        </p:nvSpPr>
        <p:spPr>
          <a:xfrm>
            <a:off x="5286380" y="4143380"/>
            <a:ext cx="71438" cy="142876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abajo"/>
          <p:cNvSpPr/>
          <p:nvPr/>
        </p:nvSpPr>
        <p:spPr>
          <a:xfrm>
            <a:off x="5286380" y="4429132"/>
            <a:ext cx="71438" cy="142876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11 Imagen" descr="CALDERON D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4721378"/>
            <a:ext cx="1233491" cy="1922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Aspectos técnicos y dramáticos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recurso técnico más empleado ( Sófocles) es la  suspensión.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lector se entera de los sucesos de una forma gradual.</a:t>
            </a: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se saben algunos hechos hasta un determinado punto de la </a:t>
            </a:r>
            <a:r>
              <a:rPr lang="es-ES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obra,aunque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sean citados con anterioridad. </a:t>
            </a:r>
            <a:endParaRPr lang="es-ES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3 Imagen" descr="LA VI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859542"/>
            <a:ext cx="1709742" cy="2274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Personajes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Segismundo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es un mito literario, símbolo de la condición humana.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rasgos casi fijos, universales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arrepentimiento moral + sentimiento de libertad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 demás personajes pueden parecer como apoyo al objetivo del autor, para acompañar.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Otros tienen una individualidad en su recuperación del honor. (Rosaura)</a:t>
            </a: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Clarín, el gracioso lopesco, a veces inapropiado para la obra. </a:t>
            </a: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3143240" y="2143116"/>
            <a:ext cx="45719" cy="71438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28662" y="3643314"/>
          <a:ext cx="6096000" cy="11537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</a:tblGrid>
              <a:tr h="513716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Gracioso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 con Lope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Gracioso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 con Calderón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Aliviador</a:t>
                      </a:r>
                      <a:r>
                        <a:rPr lang="es-ES" baseline="0" dirty="0" smtClean="0"/>
                        <a:t> de la tensión y del sentido trágico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Figura burlesca</a:t>
                      </a:r>
                      <a:r>
                        <a:rPr lang="es-ES" baseline="0" dirty="0" smtClean="0"/>
                        <a:t> en contraste con la de Segismundo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6 Imagen" descr="LA VIDA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0"/>
            <a:ext cx="876300" cy="1285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Lenguaje y estilo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Calderón es heredero del esplendor lingüístico y retórico del Barroco</a:t>
            </a:r>
          </a:p>
          <a:p>
            <a:r>
              <a:rPr lang="es-ES" sz="13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s-ES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Conceptismo 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(razonamiento con juegos de palabras, antítesis…)</a:t>
            </a:r>
          </a:p>
          <a:p>
            <a:r>
              <a:rPr lang="es-ES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Culteranismo 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 metáforas sensoriales…)</a:t>
            </a: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consecuencia, su lenguaje y estilo es fruto de una elaboración retórica donde destacan los recursos propios de la época.</a:t>
            </a:r>
            <a:endParaRPr lang="es-ES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3 Imagen" descr="LA VIDA ES SUEÑO HERMOS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4175444"/>
            <a:ext cx="2928958" cy="2121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Pedro Calderón de la Barca </a:t>
            </a:r>
            <a:r>
              <a:rPr lang="es-ES" dirty="0" smtClean="0"/>
              <a:t>(1600/1681)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Nace en Madrid, el 17 de Enero del 1600.</a:t>
            </a:r>
          </a:p>
          <a:p>
            <a:r>
              <a:rPr lang="es-E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Familia hidalga, es el tercer de los cinco hijos que tuvo el matrimonio.</a:t>
            </a:r>
          </a:p>
          <a:p>
            <a:r>
              <a:rPr lang="es-E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Estudia en el colegio imperial de los Jesuitas      se familiariza con poetas clásicos latinos (Ovidio)</a:t>
            </a:r>
          </a:p>
          <a:p>
            <a:r>
              <a:rPr lang="es-E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Estudios:</a:t>
            </a:r>
          </a:p>
          <a:p>
            <a:r>
              <a:rPr lang="es-E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­ Universidad Alcalá en 1614                                  Cánones y Derecho</a:t>
            </a:r>
          </a:p>
          <a:p>
            <a:r>
              <a:rPr lang="es-E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­Universidad de Salamanca al año siguiente</a:t>
            </a:r>
          </a:p>
          <a:p>
            <a:r>
              <a:rPr lang="es-E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Soldado y sacerdote en épocas distintas, algo frecuente            contrasta lo impulsivo con  lo maduro ( juventud y vejez)</a:t>
            </a:r>
          </a:p>
          <a:p>
            <a:r>
              <a:rPr lang="es-E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ve envuelto en varios incidentes, por homicidio y la violación de la clausura de un convento. </a:t>
            </a:r>
          </a:p>
          <a:p>
            <a:r>
              <a:rPr lang="es-E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Vida militar: datos inexistentes prácticamente, participa en la campaña para sofocar la rebelión de Cataluña contra la corona.</a:t>
            </a:r>
          </a:p>
          <a:p>
            <a:r>
              <a:rPr lang="es-E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el 1642 pide su retiro militar para servir al duque de Alba.     </a:t>
            </a:r>
          </a:p>
          <a:p>
            <a:r>
              <a:rPr lang="es-E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Desde ese momento goza de un periodo de tranquilidad.</a:t>
            </a:r>
          </a:p>
          <a:p>
            <a:r>
              <a:rPr lang="es-E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</a:t>
            </a:r>
          </a:p>
          <a:p>
            <a:r>
              <a:rPr lang="es-E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creación literaria</a:t>
            </a:r>
          </a:p>
          <a:p>
            <a:endParaRPr lang="es-ES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1 Flecha derecha"/>
          <p:cNvSpPr/>
          <p:nvPr/>
        </p:nvSpPr>
        <p:spPr>
          <a:xfrm flipV="1">
            <a:off x="4143372" y="2214554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errar llave"/>
          <p:cNvSpPr/>
          <p:nvPr/>
        </p:nvSpPr>
        <p:spPr>
          <a:xfrm>
            <a:off x="4214810" y="2643182"/>
            <a:ext cx="214314" cy="4286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Flecha a la derecha con bandas"/>
          <p:cNvSpPr/>
          <p:nvPr/>
        </p:nvSpPr>
        <p:spPr>
          <a:xfrm>
            <a:off x="5072066" y="3214686"/>
            <a:ext cx="264028" cy="12744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9" name="18 Imagen" descr="PEDRO C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4395693"/>
            <a:ext cx="1571636" cy="1939466"/>
          </a:xfrm>
          <a:prstGeom prst="rect">
            <a:avLst/>
          </a:prstGeom>
        </p:spPr>
      </p:pic>
      <p:sp>
        <p:nvSpPr>
          <p:cNvPr id="20" name="19 Flecha abajo"/>
          <p:cNvSpPr/>
          <p:nvPr/>
        </p:nvSpPr>
        <p:spPr>
          <a:xfrm>
            <a:off x="3071802" y="4857760"/>
            <a:ext cx="71438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8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CALDERÓN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el 1651 recibe las órdenes sacerdotales              traslada a Toledo          Capellán de los Reyes Nuevos</a:t>
            </a:r>
          </a:p>
          <a:p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Vuelve a Madrid en el 1663 por orden de Felipe IV          Capellán de Honor</a:t>
            </a:r>
          </a:p>
          <a:p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Muere bajo ese cargo el 25 de Mayo de 1681.</a:t>
            </a: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Flecha a la derecha con bandas"/>
          <p:cNvSpPr/>
          <p:nvPr/>
        </p:nvSpPr>
        <p:spPr>
          <a:xfrm>
            <a:off x="6500826" y="3857628"/>
            <a:ext cx="357190" cy="714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a la derecha con bandas"/>
          <p:cNvSpPr/>
          <p:nvPr/>
        </p:nvSpPr>
        <p:spPr>
          <a:xfrm>
            <a:off x="4429124" y="3929066"/>
            <a:ext cx="428628" cy="457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7 Imagen" descr="MONUMENTO A CAL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1691023"/>
            <a:ext cx="3000396" cy="1885613"/>
          </a:xfrm>
          <a:prstGeom prst="rect">
            <a:avLst/>
          </a:prstGeom>
        </p:spPr>
      </p:pic>
      <p:sp>
        <p:nvSpPr>
          <p:cNvPr id="9" name="8 Flecha a la derecha con bandas"/>
          <p:cNvSpPr/>
          <p:nvPr/>
        </p:nvSpPr>
        <p:spPr>
          <a:xfrm>
            <a:off x="5000628" y="4357694"/>
            <a:ext cx="357190" cy="714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Significó </a:t>
            </a:r>
            <a:r>
              <a:rPr lang="es-ES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culminación 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del teatro del siglo de Oro</a:t>
            </a:r>
          </a:p>
          <a:p>
            <a:pPr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-En 1623 estrena sus primeras comedias         Felipe IV  le convierte en dramaturgo de la corte</a:t>
            </a:r>
          </a:p>
          <a:p>
            <a:pPr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-Esplendor tras1642 con su retiro militar</a:t>
            </a:r>
          </a:p>
          <a:p>
            <a:pPr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-Destacó por sus autos </a:t>
            </a:r>
            <a:r>
              <a:rPr lang="es-ES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sacamentales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comedias</a:t>
            </a:r>
          </a:p>
          <a:p>
            <a:pPr>
              <a:buNone/>
            </a:pPr>
            <a:r>
              <a:rPr lang="es-ES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</a:t>
            </a:r>
            <a:r>
              <a:rPr lang="es-ES" sz="13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TENDENCIAS:</a:t>
            </a:r>
          </a:p>
          <a:p>
            <a:pPr>
              <a:buNone/>
            </a:pPr>
            <a:r>
              <a:rPr lang="es-ES" sz="13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Sigue de cerca el teatro realista, nacional y costumbrista de Lope ,mismos temas. ¨El alcalde de Zalamea ( tema del honor)</a:t>
            </a:r>
          </a:p>
          <a:p>
            <a:pPr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</a:t>
            </a:r>
          </a:p>
          <a:p>
            <a:pPr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se aparta del maestro , profundiza en sus preocupaciones filosóficas y existenciales, comedias más poéticas. ¨la vida es sueño¨ (desengaño y libre albedrío)</a:t>
            </a:r>
          </a:p>
          <a:p>
            <a:pPr>
              <a:buNone/>
            </a:pP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214810" y="2071678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onector"/>
          <p:cNvSpPr/>
          <p:nvPr/>
        </p:nvSpPr>
        <p:spPr>
          <a:xfrm>
            <a:off x="1071538" y="3357562"/>
            <a:ext cx="142876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onector"/>
          <p:cNvSpPr/>
          <p:nvPr/>
        </p:nvSpPr>
        <p:spPr>
          <a:xfrm>
            <a:off x="1071538" y="4143380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6 Imagen" descr="CALDE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5" y="4502123"/>
            <a:ext cx="1836785" cy="23558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PRODUCCIÓN, 110 TÍTULOS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</a:t>
            </a:r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s-ES" dirty="0" smtClean="0"/>
              <a:t>s</a:t>
            </a:r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3428992" y="3500438"/>
            <a:ext cx="185738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DRAMAS</a:t>
            </a:r>
            <a:endParaRPr lang="es-ES" dirty="0"/>
          </a:p>
        </p:txBody>
      </p:sp>
      <p:cxnSp>
        <p:nvCxnSpPr>
          <p:cNvPr id="6" name="5 Conector recto de flecha"/>
          <p:cNvCxnSpPr/>
          <p:nvPr/>
        </p:nvCxnSpPr>
        <p:spPr>
          <a:xfrm rot="10800000">
            <a:off x="2857488" y="3071810"/>
            <a:ext cx="785818" cy="5000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Esquina doblada"/>
          <p:cNvSpPr/>
          <p:nvPr/>
        </p:nvSpPr>
        <p:spPr>
          <a:xfrm>
            <a:off x="1214414" y="2857496"/>
            <a:ext cx="1428760" cy="428628"/>
          </a:xfrm>
          <a:prstGeom prst="foldedCorner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RELIGIOSOS</a:t>
            </a:r>
            <a:endParaRPr lang="es-E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8 Esquina doblada"/>
          <p:cNvSpPr/>
          <p:nvPr/>
        </p:nvSpPr>
        <p:spPr>
          <a:xfrm>
            <a:off x="6429388" y="2786058"/>
            <a:ext cx="1571636" cy="428628"/>
          </a:xfrm>
          <a:prstGeom prst="foldedCorner">
            <a:avLst/>
          </a:prstGeom>
          <a:solidFill>
            <a:schemeClr val="tx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FILOSÓFICOS</a:t>
            </a:r>
            <a:endParaRPr lang="es-ES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 rot="10800000" flipV="1">
            <a:off x="5357818" y="3214686"/>
            <a:ext cx="928694" cy="5000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squina doblada"/>
          <p:cNvSpPr/>
          <p:nvPr/>
        </p:nvSpPr>
        <p:spPr>
          <a:xfrm>
            <a:off x="1357290" y="5143512"/>
            <a:ext cx="1714512" cy="500066"/>
          </a:xfrm>
          <a:prstGeom prst="foldedCorner">
            <a:avLst/>
          </a:prstGeom>
          <a:solidFill>
            <a:schemeClr val="tx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TRÁGICOS</a:t>
            </a:r>
            <a:endParaRPr lang="es-ES" dirty="0"/>
          </a:p>
        </p:txBody>
      </p:sp>
      <p:sp>
        <p:nvSpPr>
          <p:cNvPr id="15" name="14 Esquina doblada"/>
          <p:cNvSpPr/>
          <p:nvPr/>
        </p:nvSpPr>
        <p:spPr>
          <a:xfrm>
            <a:off x="5715008" y="5000636"/>
            <a:ext cx="1785950" cy="428628"/>
          </a:xfrm>
          <a:prstGeom prst="foldedCorner">
            <a:avLst/>
          </a:prstGeom>
          <a:solidFill>
            <a:schemeClr val="tx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 HONOR</a:t>
            </a:r>
            <a:endParaRPr lang="es-ES" dirty="0"/>
          </a:p>
        </p:txBody>
      </p:sp>
      <p:cxnSp>
        <p:nvCxnSpPr>
          <p:cNvPr id="17" name="16 Conector recto de flecha"/>
          <p:cNvCxnSpPr/>
          <p:nvPr/>
        </p:nvCxnSpPr>
        <p:spPr>
          <a:xfrm rot="5400000">
            <a:off x="3071802" y="4500570"/>
            <a:ext cx="642942" cy="5000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5143504" y="4429132"/>
            <a:ext cx="500066" cy="4286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onector"/>
          <p:cNvSpPr/>
          <p:nvPr/>
        </p:nvSpPr>
        <p:spPr>
          <a:xfrm>
            <a:off x="357158" y="1785926"/>
            <a:ext cx="3214710" cy="60007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LALADE</a:t>
            </a:r>
            <a:endParaRPr lang="es-ES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71472" y="1857364"/>
            <a:ext cx="22573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La devoción de la cruz</a:t>
            </a:r>
          </a:p>
          <a:p>
            <a:r>
              <a:rPr lang="es-ES" dirty="0" smtClean="0"/>
              <a:t>El príncipe constante</a:t>
            </a:r>
          </a:p>
          <a:p>
            <a:r>
              <a:rPr lang="es-ES" dirty="0" smtClean="0"/>
              <a:t>El mágico prodigioso</a:t>
            </a:r>
          </a:p>
          <a:p>
            <a:endParaRPr lang="es-ES" dirty="0"/>
          </a:p>
        </p:txBody>
      </p:sp>
      <p:sp>
        <p:nvSpPr>
          <p:cNvPr id="25" name="24 Conector"/>
          <p:cNvSpPr/>
          <p:nvPr/>
        </p:nvSpPr>
        <p:spPr>
          <a:xfrm>
            <a:off x="5572132" y="1428736"/>
            <a:ext cx="2928958" cy="121444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lll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857884" y="1714488"/>
            <a:ext cx="1585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 smtClean="0"/>
          </a:p>
          <a:p>
            <a:r>
              <a:rPr lang="es-ES" dirty="0" smtClean="0"/>
              <a:t>vida es sueño</a:t>
            </a:r>
          </a:p>
          <a:p>
            <a:r>
              <a:rPr lang="es-ES" dirty="0" smtClean="0"/>
              <a:t>La hija del aire</a:t>
            </a:r>
          </a:p>
          <a:p>
            <a:endParaRPr lang="es-ES" dirty="0"/>
          </a:p>
        </p:txBody>
      </p:sp>
      <p:sp>
        <p:nvSpPr>
          <p:cNvPr id="28" name="27 Conector"/>
          <p:cNvSpPr/>
          <p:nvPr/>
        </p:nvSpPr>
        <p:spPr>
          <a:xfrm>
            <a:off x="785786" y="5715016"/>
            <a:ext cx="2786082" cy="1142984"/>
          </a:xfrm>
          <a:prstGeom prst="flowChartConnecto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s-ES" sz="13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</a:t>
            </a:r>
            <a:r>
              <a:rPr lang="es-ES" sz="13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alcalde de </a:t>
            </a:r>
            <a:r>
              <a:rPr lang="es-ES" sz="13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Zaramea</a:t>
            </a:r>
            <a:endParaRPr lang="es-ES" sz="13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s-ES" sz="13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niña de Gómez Arias</a:t>
            </a:r>
            <a:endParaRPr lang="es-ES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" name="17 Imagen" descr="LA I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9586" y="1643050"/>
            <a:ext cx="914400" cy="1181100"/>
          </a:xfrm>
          <a:prstGeom prst="rect">
            <a:avLst/>
          </a:prstGeom>
        </p:spPr>
      </p:pic>
      <p:pic>
        <p:nvPicPr>
          <p:cNvPr id="19" name="18 Imagen" descr="EL PRINCIP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2857496"/>
            <a:ext cx="647700" cy="1066800"/>
          </a:xfrm>
          <a:prstGeom prst="rect">
            <a:avLst/>
          </a:prstGeom>
        </p:spPr>
      </p:pic>
      <p:sp>
        <p:nvSpPr>
          <p:cNvPr id="20" name="19 Rectángulo"/>
          <p:cNvSpPr/>
          <p:nvPr/>
        </p:nvSpPr>
        <p:spPr>
          <a:xfrm>
            <a:off x="5572132" y="5572140"/>
            <a:ext cx="3000396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 secreto agravio, secreta venganza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El médico de su honra, el pintor de su deshonra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143504" y="37861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La dama duende. Casa con dos puertas, mala es de guardas, el alcalde de si mismo</a:t>
            </a:r>
            <a:endParaRPr lang="es-ES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3571868" y="3286124"/>
            <a:ext cx="271464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COMEDIAS</a:t>
            </a:r>
            <a:endParaRPr lang="es-ES" dirty="0"/>
          </a:p>
        </p:txBody>
      </p:sp>
      <p:sp>
        <p:nvSpPr>
          <p:cNvPr id="5" name="4 Esquina doblada"/>
          <p:cNvSpPr/>
          <p:nvPr/>
        </p:nvSpPr>
        <p:spPr>
          <a:xfrm>
            <a:off x="3357554" y="4572008"/>
            <a:ext cx="2857520" cy="571504"/>
          </a:xfrm>
          <a:prstGeom prst="foldedCorner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 ENREDO Y DE CAPA Y ESPADA</a:t>
            </a:r>
            <a:endParaRPr lang="es-ES" dirty="0"/>
          </a:p>
        </p:txBody>
      </p:sp>
      <p:pic>
        <p:nvPicPr>
          <p:cNvPr id="6" name="5 Imagen" descr="LA DAMA DUEN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37" y="2786058"/>
            <a:ext cx="2222465" cy="1938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 lvl="1"/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gran teatro del mundo, la cena del rey Baltasar, los encantos de la culpa, El divino Orfeo</a:t>
            </a:r>
            <a:endParaRPr lang="es-ES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3571868" y="2357430"/>
            <a:ext cx="278608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AUTOS</a:t>
            </a:r>
            <a:endParaRPr lang="es-ES" dirty="0"/>
          </a:p>
        </p:txBody>
      </p:sp>
      <p:sp>
        <p:nvSpPr>
          <p:cNvPr id="5" name="4 Esquina doblada"/>
          <p:cNvSpPr/>
          <p:nvPr/>
        </p:nvSpPr>
        <p:spPr>
          <a:xfrm>
            <a:off x="3786182" y="3857628"/>
            <a:ext cx="2786082" cy="500066"/>
          </a:xfrm>
          <a:prstGeom prst="foldedCorner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SACRAMENTALES</a:t>
            </a:r>
            <a:endParaRPr lang="es-ES" dirty="0"/>
          </a:p>
        </p:txBody>
      </p:sp>
      <p:pic>
        <p:nvPicPr>
          <p:cNvPr id="6" name="5 Imagen" descr="EL GRAN TEATRO DEL MUN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555738"/>
            <a:ext cx="1643074" cy="2715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Técnica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Las aportaciones de Calderón lo diferencian de Lope </a:t>
            </a:r>
          </a:p>
          <a:p>
            <a:pPr lvl="1"/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contenido, técnica arquitectónica y personajes</a:t>
            </a:r>
          </a:p>
          <a:p>
            <a:pPr lvl="1"/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Sin renunciar a las innovaciones de Lope.</a:t>
            </a:r>
          </a:p>
          <a:p>
            <a:pPr lvl="1"/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NOVELA: </a:t>
            </a:r>
          </a:p>
          <a:p>
            <a:pPr lvl="1"/>
            <a:endParaRPr lang="es-ES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3036083" y="2035959"/>
            <a:ext cx="35719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>
            <a:off x="3036083" y="260746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071538" y="4429132"/>
          <a:ext cx="6096000" cy="1010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MAYOR</a:t>
                      </a:r>
                      <a:r>
                        <a:rPr lang="es-ES" baseline="0" dirty="0" smtClean="0"/>
                        <a:t> RIGOR CONSTRUCTIVO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MAYOR PROFUNDIDAD CONCEPTUAL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ESTILIZACIÓN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TENDENCIA AL</a:t>
                      </a:r>
                      <a:r>
                        <a:rPr lang="es-ES" baseline="0" dirty="0" smtClean="0"/>
                        <a:t> SIMBOLISMO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 elementos confluyen hacia un eje central, donde destaca un personaje. </a:t>
            </a: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la obra se despoja de lo secundario, sin romper el eje</a:t>
            </a:r>
          </a:p>
          <a:p>
            <a:endParaRPr lang="es-ES" sz="1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Profundidad conceptual que se advierte en los temas filosóficos y religiosos</a:t>
            </a:r>
            <a:endParaRPr lang="es-ES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rot="5400000">
            <a:off x="3965571" y="3178173"/>
            <a:ext cx="357190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:\Users\pc\AppData\Local\Microsoft\Windows\Temporary Internet Files\Content.IE5\JA7B1O3J\MP90017780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79470" y="5500702"/>
            <a:ext cx="2035947" cy="1357298"/>
          </a:xfrm>
          <a:prstGeom prst="rect">
            <a:avLst/>
          </a:prstGeom>
          <a:noFill/>
        </p:spPr>
      </p:pic>
      <p:pic>
        <p:nvPicPr>
          <p:cNvPr id="6" name="5 Imagen" descr="LA VIDA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00174"/>
            <a:ext cx="1071538" cy="1285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Personalizado 1">
      <a:dk1>
        <a:sysClr val="windowText" lastClr="000000"/>
      </a:dk1>
      <a:lt1>
        <a:sysClr val="window" lastClr="FFFFFF"/>
      </a:lt1>
      <a:dk2>
        <a:srgbClr val="FF9966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1112</Words>
  <Application>Microsoft Office PowerPoint</Application>
  <PresentationFormat>Presentación en pantalla (4:3)</PresentationFormat>
  <Paragraphs>242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Intermedio</vt:lpstr>
      <vt:lpstr>Calderón de la barca </vt:lpstr>
      <vt:lpstr>Pedro Calderón de la Barca (1600/1681)</vt:lpstr>
      <vt:lpstr>CALDERÓN</vt:lpstr>
      <vt:lpstr>OBRA</vt:lpstr>
      <vt:lpstr>PRODUCCIÓN, 110 TÍTULOS</vt:lpstr>
      <vt:lpstr>OBRAS</vt:lpstr>
      <vt:lpstr>Diapositiva 7</vt:lpstr>
      <vt:lpstr>Técnica </vt:lpstr>
      <vt:lpstr>Diapositiva 9</vt:lpstr>
      <vt:lpstr>PERSONAJES</vt:lpstr>
      <vt:lpstr>ESTILO Y FAMA</vt:lpstr>
      <vt:lpstr>LA VIDA ES SUEÑO</vt:lpstr>
      <vt:lpstr>Carácter del drama</vt:lpstr>
      <vt:lpstr>Argumento y tema</vt:lpstr>
      <vt:lpstr>ESTRUCTURA</vt:lpstr>
      <vt:lpstr>Aspectos técnicos y dramáticos</vt:lpstr>
      <vt:lpstr>Personajes</vt:lpstr>
      <vt:lpstr>Lenguaje y estilo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83</cp:revision>
  <dcterms:created xsi:type="dcterms:W3CDTF">2012-05-01T13:32:21Z</dcterms:created>
  <dcterms:modified xsi:type="dcterms:W3CDTF">2012-05-01T22:53:36Z</dcterms:modified>
</cp:coreProperties>
</file>