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AFA06-33E5-4D2A-9C25-4DD327BF3656}" type="datetimeFigureOut">
              <a:rPr lang="es-ES" smtClean="0"/>
              <a:pPr/>
              <a:t>24/04/2012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13012-302A-4C2C-874C-82C9AA2AE69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413012-302A-4C2C-874C-82C9AA2AE697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0841-B95A-4FB2-A6AA-2A2C0388E58B}" type="datetimeFigureOut">
              <a:rPr lang="es-ES" smtClean="0"/>
              <a:pPr/>
              <a:t>24/04/2012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279C-97A8-4737-8681-F2839C348A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0841-B95A-4FB2-A6AA-2A2C0388E58B}" type="datetimeFigureOut">
              <a:rPr lang="es-ES" smtClean="0"/>
              <a:pPr/>
              <a:t>24/04/2012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279C-97A8-4737-8681-F2839C348A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0841-B95A-4FB2-A6AA-2A2C0388E58B}" type="datetimeFigureOut">
              <a:rPr lang="es-ES" smtClean="0"/>
              <a:pPr/>
              <a:t>24/04/2012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279C-97A8-4737-8681-F2839C348A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0841-B95A-4FB2-A6AA-2A2C0388E58B}" type="datetimeFigureOut">
              <a:rPr lang="es-ES" smtClean="0"/>
              <a:pPr/>
              <a:t>24/04/2012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279C-97A8-4737-8681-F2839C348A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0841-B95A-4FB2-A6AA-2A2C0388E58B}" type="datetimeFigureOut">
              <a:rPr lang="es-ES" smtClean="0"/>
              <a:pPr/>
              <a:t>24/04/2012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279C-97A8-4737-8681-F2839C348A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0841-B95A-4FB2-A6AA-2A2C0388E58B}" type="datetimeFigureOut">
              <a:rPr lang="es-ES" smtClean="0"/>
              <a:pPr/>
              <a:t>24/04/2012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279C-97A8-4737-8681-F2839C348A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0841-B95A-4FB2-A6AA-2A2C0388E58B}" type="datetimeFigureOut">
              <a:rPr lang="es-ES" smtClean="0"/>
              <a:pPr/>
              <a:t>24/04/2012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279C-97A8-4737-8681-F2839C348A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0841-B95A-4FB2-A6AA-2A2C0388E58B}" type="datetimeFigureOut">
              <a:rPr lang="es-ES" smtClean="0"/>
              <a:pPr/>
              <a:t>24/04/2012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279C-97A8-4737-8681-F2839C348A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0841-B95A-4FB2-A6AA-2A2C0388E58B}" type="datetimeFigureOut">
              <a:rPr lang="es-ES" smtClean="0"/>
              <a:pPr/>
              <a:t>24/04/2012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279C-97A8-4737-8681-F2839C348A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0841-B95A-4FB2-A6AA-2A2C0388E58B}" type="datetimeFigureOut">
              <a:rPr lang="es-ES" smtClean="0"/>
              <a:pPr/>
              <a:t>24/04/2012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E279C-97A8-4737-8681-F2839C348A0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0841-B95A-4FB2-A6AA-2A2C0388E58B}" type="datetimeFigureOut">
              <a:rPr lang="es-ES" smtClean="0"/>
              <a:pPr/>
              <a:t>24/04/2012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DE279C-97A8-4737-8681-F2839C348A0D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C00841-B95A-4FB2-A6AA-2A2C0388E58B}" type="datetimeFigureOut">
              <a:rPr lang="es-ES" smtClean="0"/>
              <a:pPr/>
              <a:t>24/04/2012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DE279C-97A8-4737-8681-F2839C348A0D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Barroco\barroco literatura.jpg"/>
          <p:cNvPicPr>
            <a:picLocks noChangeAspect="1" noChangeArrowheads="1"/>
          </p:cNvPicPr>
          <p:nvPr/>
        </p:nvPicPr>
        <p:blipFill>
          <a:blip r:embed="rId2" cstate="print">
            <a:lum bright="23000"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r="5400000" algn="ctr" rotWithShape="0">
              <a:srgbClr val="000000">
                <a:alpha val="83000"/>
              </a:srgbClr>
            </a:outerShdw>
          </a:effectLst>
        </p:spPr>
      </p:pic>
      <p:sp>
        <p:nvSpPr>
          <p:cNvPr id="7" name="6 Título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851648" cy="1828800"/>
          </a:xfrm>
        </p:spPr>
        <p:txBody>
          <a:bodyPr/>
          <a:lstStyle/>
          <a:p>
            <a:pPr algn="ctr"/>
            <a:r>
              <a:rPr lang="es-ES" dirty="0" smtClean="0">
                <a:latin typeface="Beast Impacted" pitchFamily="2" charset="0"/>
              </a:rPr>
              <a:t>El Barroco: </a:t>
            </a:r>
            <a:r>
              <a:rPr lang="es-ES" sz="4000" dirty="0" smtClean="0">
                <a:latin typeface="Comic Sans MS" pitchFamily="66" charset="0"/>
              </a:rPr>
              <a:t>la poesía</a:t>
            </a:r>
            <a:endParaRPr lang="es-ES" sz="4000" dirty="0">
              <a:latin typeface="Comic Sans MS" pitchFamily="66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6228184" y="6021288"/>
            <a:ext cx="2682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Comic Sans MS" pitchFamily="66" charset="0"/>
              </a:rPr>
              <a:t>Emmy D. Ramírez A.</a:t>
            </a:r>
          </a:p>
          <a:p>
            <a:r>
              <a:rPr lang="es-ES" dirty="0">
                <a:latin typeface="Comic Sans MS" pitchFamily="66" charset="0"/>
              </a:rPr>
              <a:t> </a:t>
            </a:r>
            <a:r>
              <a:rPr lang="es-ES" dirty="0" smtClean="0">
                <a:latin typeface="Comic Sans MS" pitchFamily="66" charset="0"/>
              </a:rPr>
              <a:t>     1º  Bach. C</a:t>
            </a:r>
            <a:endParaRPr lang="es-E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uario\Desktop\Barroco\el rapto de proserpina-Rubens (mitologia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305800" cy="1143000"/>
          </a:xfrm>
        </p:spPr>
        <p:txBody>
          <a:bodyPr>
            <a:noAutofit/>
          </a:bodyPr>
          <a:lstStyle/>
          <a:p>
            <a:r>
              <a:rPr lang="es-ES" sz="8000" dirty="0" smtClean="0">
                <a:solidFill>
                  <a:srgbClr val="FFC000"/>
                </a:solidFill>
              </a:rPr>
              <a:t>Épicos, amorosos y mitológicos</a:t>
            </a:r>
            <a:r>
              <a:rPr lang="es-ES" sz="8000" dirty="0" smtClean="0"/>
              <a:t>.</a:t>
            </a:r>
            <a:endParaRPr lang="es-E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uario\Desktop\Barroco\el èxtasis de santa teresa-bernini.jpg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0" y="0"/>
            <a:ext cx="9144000" cy="6870814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305800" cy="1143000"/>
          </a:xfrm>
        </p:spPr>
        <p:txBody>
          <a:bodyPr>
            <a:noAutofit/>
          </a:bodyPr>
          <a:lstStyle/>
          <a:p>
            <a:r>
              <a:rPr lang="es-ES" sz="6000" dirty="0" smtClean="0">
                <a:solidFill>
                  <a:srgbClr val="FFC000"/>
                </a:solidFill>
              </a:rPr>
              <a:t>Religiosos, morales y políticos…</a:t>
            </a:r>
            <a:endParaRPr lang="es-ES" sz="6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uario\Desktop\Barroco\Thomas_Gainsborough23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305800" cy="1143000"/>
          </a:xfrm>
        </p:spPr>
        <p:txBody>
          <a:bodyPr>
            <a:normAutofit/>
          </a:bodyPr>
          <a:lstStyle/>
          <a:p>
            <a:r>
              <a:rPr lang="es-ES" sz="6600" dirty="0" smtClean="0">
                <a:solidFill>
                  <a:srgbClr val="FFC000"/>
                </a:solidFill>
              </a:rPr>
              <a:t>Picarescos y satíricos…</a:t>
            </a:r>
            <a:endParaRPr lang="es-ES" sz="6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uario\Desktop\Barroco\la rendicion de breda o Las lanzas (velazquez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305800" cy="1143000"/>
          </a:xfrm>
        </p:spPr>
        <p:txBody>
          <a:bodyPr>
            <a:noAutofit/>
          </a:bodyPr>
          <a:lstStyle/>
          <a:p>
            <a:r>
              <a:rPr lang="es-ES" sz="6000" dirty="0" smtClean="0">
                <a:solidFill>
                  <a:srgbClr val="FFC000"/>
                </a:solidFill>
              </a:rPr>
              <a:t>Históricos o legendarios nacionales.</a:t>
            </a:r>
            <a:endParaRPr lang="es-ES" sz="60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uario\Desktop\Barroco\10_c02_1.jpg"/>
          <p:cNvPicPr>
            <a:picLocks noChangeAspect="1" noChangeArrowheads="1"/>
          </p:cNvPicPr>
          <p:nvPr/>
        </p:nvPicPr>
        <p:blipFill>
          <a:blip r:embed="rId2" cstate="print">
            <a:lum bright="2000" contrast="4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FFC000"/>
                </a:solidFill>
                <a:latin typeface="Beast Impacted" pitchFamily="2" charset="0"/>
              </a:rPr>
              <a:t>La estética literaria.</a:t>
            </a:r>
            <a:endParaRPr lang="es-ES" dirty="0">
              <a:solidFill>
                <a:srgbClr val="FFC000"/>
              </a:solidFill>
              <a:latin typeface="Beast Impacted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C000"/>
                </a:solidFill>
              </a:rPr>
              <a:t>Fueron las formas, sin embargo, el aspecto más original  del Barroco. Los escritores buscaban sobre todo la originalidad, la individualidad creadora, la sorpresa retorica: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Se buscó lo nuevo, la retorsión…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Se utilizó el ingenio para salir de la vulgaridad…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No se imitó la naturaleza, sino que se crea un arte nuevo o artificio….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uario\Desktop\Barroco\Gongor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14950" cy="6858000"/>
          </a:xfrm>
          <a:prstGeom prst="rect">
            <a:avLst/>
          </a:prstGeom>
          <a:noFill/>
        </p:spPr>
      </p:pic>
      <p:pic>
        <p:nvPicPr>
          <p:cNvPr id="13315" name="Picture 3" descr="C:\Users\Usuario\Desktop\Barroco\queved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100" y="0"/>
            <a:ext cx="46609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 smtClean="0">
                <a:solidFill>
                  <a:srgbClr val="FFC000"/>
                </a:solidFill>
                <a:latin typeface="Beast Impacted" pitchFamily="2" charset="0"/>
              </a:rPr>
              <a:t>El conceptismo y el culteranismo.</a:t>
            </a:r>
            <a:endParaRPr lang="es-ES" sz="3600" dirty="0">
              <a:solidFill>
                <a:srgbClr val="FFC000"/>
              </a:solidFill>
              <a:latin typeface="Beast Impacted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sz="3600" dirty="0" smtClean="0">
              <a:solidFill>
                <a:srgbClr val="FFC000"/>
              </a:solidFill>
            </a:endParaRPr>
          </a:p>
          <a:p>
            <a:r>
              <a:rPr lang="es-ES" sz="3600" dirty="0" smtClean="0">
                <a:solidFill>
                  <a:srgbClr val="FFC000"/>
                </a:solidFill>
              </a:rPr>
              <a:t>El conceptismo</a:t>
            </a:r>
            <a:r>
              <a:rPr lang="es-ES" sz="3200" dirty="0" smtClean="0">
                <a:solidFill>
                  <a:srgbClr val="FFC000"/>
                </a:solidFill>
              </a:rPr>
              <a:t>: </a:t>
            </a:r>
            <a:r>
              <a:rPr lang="es-ES" dirty="0" smtClean="0">
                <a:solidFill>
                  <a:srgbClr val="FFC000"/>
                </a:solidFill>
              </a:rPr>
              <a:t>se preocupó más del contenido…</a:t>
            </a:r>
          </a:p>
          <a:p>
            <a:pPr>
              <a:buNone/>
            </a:pPr>
            <a:endParaRPr lang="es-ES" sz="3600" dirty="0" smtClean="0">
              <a:solidFill>
                <a:srgbClr val="FFC000"/>
              </a:solidFill>
            </a:endParaRPr>
          </a:p>
          <a:p>
            <a:r>
              <a:rPr lang="es-ES" sz="3600" dirty="0" smtClean="0">
                <a:solidFill>
                  <a:srgbClr val="FFC000"/>
                </a:solidFill>
              </a:rPr>
              <a:t>El culteranismo: </a:t>
            </a:r>
            <a:r>
              <a:rPr lang="es-ES" dirty="0" smtClean="0">
                <a:solidFill>
                  <a:srgbClr val="FFC000"/>
                </a:solidFill>
              </a:rPr>
              <a:t>persiguió la belleza y la expresión de la forma…</a:t>
            </a: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uario\Desktop\Barroco\rapto-de-las-sabinas.jpg"/>
          <p:cNvPicPr>
            <a:picLocks noChangeAspect="1" noChangeArrowheads="1"/>
          </p:cNvPicPr>
          <p:nvPr/>
        </p:nvPicPr>
        <p:blipFill>
          <a:blip r:embed="rId2" cstate="print">
            <a:lum contrast="-30000"/>
          </a:blip>
          <a:srcRect/>
          <a:stretch>
            <a:fillRect/>
          </a:stretch>
        </p:blipFill>
        <p:spPr bwMode="auto">
          <a:xfrm>
            <a:off x="-1" y="0"/>
            <a:ext cx="9149555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FFC000"/>
                </a:solidFill>
                <a:latin typeface="Beast Impacted" pitchFamily="2" charset="0"/>
              </a:rPr>
              <a:t>La poesía del Barroco.</a:t>
            </a:r>
            <a:endParaRPr lang="es-ES" dirty="0">
              <a:solidFill>
                <a:srgbClr val="FFC000"/>
              </a:solidFill>
              <a:latin typeface="Beast Impacted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>
              <a:solidFill>
                <a:srgbClr val="FFC000"/>
              </a:solidFill>
            </a:endParaRPr>
          </a:p>
          <a:p>
            <a:r>
              <a:rPr lang="es-ES" dirty="0" smtClean="0">
                <a:solidFill>
                  <a:srgbClr val="FFC000"/>
                </a:solidFill>
              </a:rPr>
              <a:t>Culterana o conceptista, la poesía del Barroco alcanzó unas cimas difícilmente igualadas en la historia  de la poesía española.</a:t>
            </a:r>
          </a:p>
          <a:p>
            <a:r>
              <a:rPr lang="es-ES" dirty="0" smtClean="0">
                <a:solidFill>
                  <a:srgbClr val="FFC000"/>
                </a:solidFill>
              </a:rPr>
              <a:t>En términos generales, la poesía barroca del siglo XVII se mantuvo entre la continuidad y la ruptura de los temas, las formas retóricas y los metros del siglo anterior.</a:t>
            </a:r>
          </a:p>
          <a:p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uario\Desktop\Barroco\rapto-de-las-sabinas.jpg"/>
          <p:cNvPicPr>
            <a:picLocks noChangeAspect="1" noChangeArrowheads="1"/>
          </p:cNvPicPr>
          <p:nvPr/>
        </p:nvPicPr>
        <p:blipFill>
          <a:blip r:embed="rId2" cstate="print">
            <a:lum contrast="-30000"/>
          </a:blip>
          <a:srcRect/>
          <a:stretch>
            <a:fillRect/>
          </a:stretch>
        </p:blipFill>
        <p:spPr bwMode="auto">
          <a:xfrm>
            <a:off x="-1" y="0"/>
            <a:ext cx="9149555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FFC000"/>
                </a:solidFill>
                <a:latin typeface="Beast Impacted" pitchFamily="2" charset="0"/>
              </a:rPr>
              <a:t>La poesía del Barroco.</a:t>
            </a:r>
            <a:endParaRPr lang="es-ES" dirty="0">
              <a:solidFill>
                <a:srgbClr val="FFC000"/>
              </a:solidFill>
              <a:latin typeface="Beast Impacted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>
              <a:solidFill>
                <a:srgbClr val="FFC000"/>
              </a:solidFill>
            </a:endParaRPr>
          </a:p>
          <a:p>
            <a:r>
              <a:rPr lang="es-ES" sz="5400" dirty="0" smtClean="0">
                <a:solidFill>
                  <a:srgbClr val="FFC000"/>
                </a:solidFill>
              </a:rPr>
              <a:t>temas</a:t>
            </a:r>
          </a:p>
          <a:p>
            <a:pPr>
              <a:buNone/>
            </a:pPr>
            <a:r>
              <a:rPr lang="es-ES" dirty="0" smtClean="0">
                <a:solidFill>
                  <a:srgbClr val="FFC000"/>
                </a:solidFill>
              </a:rPr>
              <a:t> se pueden distinguir dos apartados:</a:t>
            </a:r>
          </a:p>
          <a:p>
            <a:endParaRPr lang="es-ES" dirty="0" smtClean="0">
              <a:solidFill>
                <a:srgbClr val="FFC000"/>
              </a:solidFill>
            </a:endParaRPr>
          </a:p>
          <a:p>
            <a:r>
              <a:rPr lang="es-ES" sz="3200" dirty="0" smtClean="0">
                <a:solidFill>
                  <a:srgbClr val="FFC000"/>
                </a:solidFill>
              </a:rPr>
              <a:t>Los grande temas del Renacimiento…</a:t>
            </a:r>
          </a:p>
          <a:p>
            <a:r>
              <a:rPr lang="es-ES" sz="3200" dirty="0" smtClean="0">
                <a:solidFill>
                  <a:srgbClr val="FFC000"/>
                </a:solidFill>
              </a:rPr>
              <a:t>Los temas moralizantes…</a:t>
            </a:r>
            <a:endParaRPr lang="es-ES" sz="3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uario\Desktop\Barroco\rapto-de-las-sabinas.jpg"/>
          <p:cNvPicPr>
            <a:picLocks noChangeAspect="1" noChangeArrowheads="1"/>
          </p:cNvPicPr>
          <p:nvPr/>
        </p:nvPicPr>
        <p:blipFill>
          <a:blip r:embed="rId2" cstate="print">
            <a:lum contrast="-30000"/>
          </a:blip>
          <a:srcRect/>
          <a:stretch>
            <a:fillRect/>
          </a:stretch>
        </p:blipFill>
        <p:spPr bwMode="auto">
          <a:xfrm>
            <a:off x="-1" y="0"/>
            <a:ext cx="9149555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FFC000"/>
                </a:solidFill>
                <a:latin typeface="Beast Impacted" pitchFamily="2" charset="0"/>
              </a:rPr>
              <a:t>La poesía del Barroco.</a:t>
            </a:r>
            <a:endParaRPr lang="es-ES" dirty="0">
              <a:solidFill>
                <a:srgbClr val="FFC000"/>
              </a:solidFill>
              <a:latin typeface="Beast Impacted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sz="2800" dirty="0" smtClean="0">
              <a:solidFill>
                <a:srgbClr val="FFC000"/>
              </a:solidFill>
            </a:endParaRPr>
          </a:p>
          <a:p>
            <a:r>
              <a:rPr lang="es-ES" sz="2800" dirty="0" smtClean="0">
                <a:solidFill>
                  <a:srgbClr val="FFC000"/>
                </a:solidFill>
              </a:rPr>
              <a:t>Los temas del Renacimiento evolucionaron de acuerdo con la actitud barroca:</a:t>
            </a:r>
          </a:p>
          <a:p>
            <a:r>
              <a:rPr lang="es-ES" sz="3600" dirty="0" smtClean="0">
                <a:solidFill>
                  <a:srgbClr val="FFC000"/>
                </a:solidFill>
              </a:rPr>
              <a:t>El amor…</a:t>
            </a:r>
          </a:p>
          <a:p>
            <a:r>
              <a:rPr lang="es-ES" sz="3600" dirty="0" smtClean="0">
                <a:solidFill>
                  <a:srgbClr val="FFC000"/>
                </a:solidFill>
              </a:rPr>
              <a:t>La naturaleza…</a:t>
            </a:r>
          </a:p>
          <a:p>
            <a:r>
              <a:rPr lang="es-ES" sz="3600" dirty="0" smtClean="0">
                <a:solidFill>
                  <a:srgbClr val="FFC000"/>
                </a:solidFill>
              </a:rPr>
              <a:t>La mitología…</a:t>
            </a:r>
          </a:p>
          <a:p>
            <a:endParaRPr lang="es-ES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uario\Desktop\Barroco\rapto-de-las-sabinas.jpg"/>
          <p:cNvPicPr>
            <a:picLocks noChangeAspect="1" noChangeArrowheads="1"/>
          </p:cNvPicPr>
          <p:nvPr/>
        </p:nvPicPr>
        <p:blipFill>
          <a:blip r:embed="rId2" cstate="print">
            <a:lum contrast="-30000"/>
          </a:blip>
          <a:srcRect/>
          <a:stretch>
            <a:fillRect/>
          </a:stretch>
        </p:blipFill>
        <p:spPr bwMode="auto">
          <a:xfrm>
            <a:off x="-1" y="0"/>
            <a:ext cx="9149555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FFC000"/>
                </a:solidFill>
                <a:latin typeface="Beast Impacted" pitchFamily="2" charset="0"/>
              </a:rPr>
              <a:t>La poesía del Barroco.</a:t>
            </a:r>
            <a:endParaRPr lang="es-ES" dirty="0">
              <a:solidFill>
                <a:srgbClr val="FFC000"/>
              </a:solidFill>
              <a:latin typeface="Beast Impacted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>
                <a:solidFill>
                  <a:srgbClr val="FFC000"/>
                </a:solidFill>
              </a:rPr>
              <a:t>Los temas del Barroco fueron fruto de la desilusión y el pesimismo:</a:t>
            </a:r>
          </a:p>
          <a:p>
            <a:r>
              <a:rPr lang="es-ES" sz="3600" dirty="0" smtClean="0">
                <a:solidFill>
                  <a:srgbClr val="FFC000"/>
                </a:solidFill>
              </a:rPr>
              <a:t>El tiempo y su fugacidad…</a:t>
            </a:r>
          </a:p>
          <a:p>
            <a:r>
              <a:rPr lang="es-ES" sz="3600" dirty="0" smtClean="0">
                <a:solidFill>
                  <a:srgbClr val="FFC000"/>
                </a:solidFill>
              </a:rPr>
              <a:t>El sueño …</a:t>
            </a:r>
          </a:p>
          <a:p>
            <a:r>
              <a:rPr lang="es-ES" sz="3600" dirty="0" smtClean="0">
                <a:solidFill>
                  <a:srgbClr val="FFC000"/>
                </a:solidFill>
              </a:rPr>
              <a:t>El espejo…</a:t>
            </a:r>
          </a:p>
          <a:p>
            <a:r>
              <a:rPr lang="es-ES" sz="3600" dirty="0" smtClean="0">
                <a:solidFill>
                  <a:srgbClr val="FFC000"/>
                </a:solidFill>
              </a:rPr>
              <a:t>El problema de España…</a:t>
            </a:r>
          </a:p>
          <a:p>
            <a:pPr>
              <a:buNone/>
            </a:pPr>
            <a:endParaRPr lang="es-ES" sz="2800" dirty="0" smtClean="0">
              <a:solidFill>
                <a:srgbClr val="FFC000"/>
              </a:solidFill>
            </a:endParaRPr>
          </a:p>
          <a:p>
            <a:endParaRPr lang="es-ES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Barroco\barroco literatura.jpg"/>
          <p:cNvPicPr>
            <a:picLocks noChangeAspect="1" noChangeArrowheads="1"/>
          </p:cNvPicPr>
          <p:nvPr/>
        </p:nvPicPr>
        <p:blipFill>
          <a:blip r:embed="rId2" cstate="print">
            <a:lum bright="23000" contrast="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r="5400000" algn="ctr" rotWithShape="0">
              <a:srgbClr val="000000">
                <a:alpha val="83000"/>
              </a:srgbClr>
            </a:outerShdw>
          </a:effectLst>
        </p:spPr>
      </p:pic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C000"/>
                </a:solidFill>
                <a:latin typeface="Beast Impacted" pitchFamily="2" charset="0"/>
              </a:rPr>
              <a:t>El Barroco</a:t>
            </a:r>
            <a:endParaRPr lang="es-ES" dirty="0">
              <a:solidFill>
                <a:srgbClr val="FFC000"/>
              </a:solidFill>
              <a:latin typeface="Beast Impacted" pitchFamily="2" charset="0"/>
            </a:endParaRPr>
          </a:p>
        </p:txBody>
      </p:sp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323528" y="2780928"/>
            <a:ext cx="8229600" cy="2645648"/>
          </a:xfrm>
        </p:spPr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El barroco, periodo  histórico  y cultural posterior  al Renacimiento  (siglos  XVI-XVII). Tuvo su máxima representación en la literatura española  y su esplendor coronó los siglos de Oro que había iniciado el Renacimiento.</a:t>
            </a:r>
            <a:endParaRPr lang="es-E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uario\Desktop\Barroco\virreynato.jpg"/>
          <p:cNvPicPr>
            <a:picLocks noChangeAspect="1" noChangeArrowheads="1"/>
          </p:cNvPicPr>
          <p:nvPr/>
        </p:nvPicPr>
        <p:blipFill>
          <a:blip r:embed="rId2" cstate="print">
            <a:lum contrast="-40000"/>
          </a:blip>
          <a:srcRect/>
          <a:stretch>
            <a:fillRect/>
          </a:stretch>
        </p:blipFill>
        <p:spPr bwMode="auto">
          <a:xfrm>
            <a:off x="-1" y="0"/>
            <a:ext cx="9148857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4000" dirty="0" smtClean="0">
                <a:solidFill>
                  <a:srgbClr val="FFC000"/>
                </a:solidFill>
                <a:latin typeface="Beast Impacted" pitchFamily="2" charset="0"/>
              </a:rPr>
              <a:t>Tendencias de la poesía culta.</a:t>
            </a:r>
            <a:endParaRPr lang="es-ES" sz="4000" dirty="0">
              <a:solidFill>
                <a:srgbClr val="FFC000"/>
              </a:solidFill>
              <a:latin typeface="Beast Impacted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sz="3200" dirty="0" smtClean="0"/>
          </a:p>
          <a:p>
            <a:r>
              <a:rPr lang="es-ES" sz="3200" dirty="0" smtClean="0"/>
              <a:t>La poesía culta barroca continuó con los metros heredados del Renacimiento y la poesía italianizante, entre los que destacan el verso endecasílabo, apto para la expresión lírica, y el soneto y la canción, como poemas estróficos más peculiares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Usuario\Desktop\Barroco\virreynato.jpg"/>
          <p:cNvPicPr>
            <a:picLocks noChangeAspect="1" noChangeArrowheads="1"/>
          </p:cNvPicPr>
          <p:nvPr/>
        </p:nvPicPr>
        <p:blipFill>
          <a:blip r:embed="rId2" cstate="print">
            <a:lum contrast="-40000"/>
          </a:blip>
          <a:srcRect/>
          <a:stretch>
            <a:fillRect/>
          </a:stretch>
        </p:blipFill>
        <p:spPr bwMode="auto">
          <a:xfrm>
            <a:off x="-1" y="0"/>
            <a:ext cx="9148857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" sz="4000" dirty="0" smtClean="0">
                <a:solidFill>
                  <a:srgbClr val="FFC000"/>
                </a:solidFill>
                <a:latin typeface="Beast Impacted" pitchFamily="2" charset="0"/>
              </a:rPr>
              <a:t>Tendencias de la poesía culta.</a:t>
            </a:r>
            <a:endParaRPr lang="es-ES" sz="4000" dirty="0">
              <a:solidFill>
                <a:srgbClr val="FFC000"/>
              </a:solidFill>
              <a:latin typeface="Beast Impacted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>
                <a:solidFill>
                  <a:srgbClr val="FFC000"/>
                </a:solidFill>
              </a:rPr>
              <a:t>Los poetas por su parte, formaron dos grupos muy distintos:</a:t>
            </a:r>
          </a:p>
          <a:p>
            <a:r>
              <a:rPr lang="es-ES" sz="3200" dirty="0" smtClean="0">
                <a:solidFill>
                  <a:srgbClr val="FFC000"/>
                </a:solidFill>
              </a:rPr>
              <a:t>Los que rompieron el equilibrio clásico entre el contenido y la expresión…</a:t>
            </a:r>
          </a:p>
          <a:p>
            <a:r>
              <a:rPr lang="es-ES" sz="3200" dirty="0" smtClean="0">
                <a:solidFill>
                  <a:srgbClr val="FFC000"/>
                </a:solidFill>
              </a:rPr>
              <a:t>Los que mantuvieron el ideal estético de naturalidad y selección…</a:t>
            </a:r>
          </a:p>
          <a:p>
            <a:endParaRPr lang="es-ES" sz="2400" dirty="0" smtClean="0">
              <a:solidFill>
                <a:srgbClr val="FFC000"/>
              </a:solidFill>
            </a:endParaRPr>
          </a:p>
          <a:p>
            <a:r>
              <a:rPr lang="es-ES" sz="2400" dirty="0" smtClean="0">
                <a:solidFill>
                  <a:srgbClr val="FFC000"/>
                </a:solidFill>
              </a:rPr>
              <a:t>Suelen distinguirse en la poesía barroca, por lo tanto, tres tendencias: culterana, conceptista y clasicista.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Barroco\barroco literatura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36912"/>
            <a:ext cx="8280920" cy="1575048"/>
          </a:xfrm>
        </p:spPr>
        <p:txBody>
          <a:bodyPr>
            <a:noAutofit/>
          </a:bodyPr>
          <a:lstStyle/>
          <a:p>
            <a:pPr algn="ctr"/>
            <a:r>
              <a:rPr lang="es-ES" sz="9600" dirty="0" smtClean="0">
                <a:solidFill>
                  <a:srgbClr val="FFC000"/>
                </a:solidFill>
                <a:latin typeface="Beast Impacted" pitchFamily="2" charset="0"/>
              </a:rPr>
              <a:t>Fin.</a:t>
            </a:r>
            <a:endParaRPr lang="es-ES" sz="9600" dirty="0">
              <a:solidFill>
                <a:srgbClr val="FFC000"/>
              </a:solidFill>
              <a:latin typeface="Beast Impacted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uario\Desktop\Barroco\austrias-menor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lum contrast="-30000"/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" name="9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>
                <a:solidFill>
                  <a:srgbClr val="FFC000"/>
                </a:solidFill>
                <a:latin typeface="Beast Impacted" pitchFamily="2" charset="0"/>
              </a:rPr>
              <a:t>Contexto histórico y político.</a:t>
            </a:r>
            <a:endParaRPr lang="es-ES" sz="4400" dirty="0">
              <a:solidFill>
                <a:srgbClr val="FFC000"/>
              </a:solidFill>
              <a:latin typeface="Beast Impacted" pitchFamily="2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971600" y="2636912"/>
            <a:ext cx="61206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FFC000"/>
                </a:solidFill>
              </a:rPr>
              <a:t>El Barroco abarcó en España el periodo de los llamados Austrias menores:</a:t>
            </a:r>
          </a:p>
          <a:p>
            <a:r>
              <a:rPr lang="es-ES" sz="2800" dirty="0" smtClean="0">
                <a:solidFill>
                  <a:srgbClr val="FFC000"/>
                </a:solidFill>
              </a:rPr>
              <a:t>Felipe III (1598-1621), Felipe IV (1621-1665) y Carlos II (1665-1700), momento </a:t>
            </a:r>
            <a:r>
              <a:rPr lang="es-ES" sz="2800" dirty="0">
                <a:solidFill>
                  <a:srgbClr val="FFC000"/>
                </a:solidFill>
              </a:rPr>
              <a:t> </a:t>
            </a:r>
            <a:r>
              <a:rPr lang="es-ES" sz="2800" dirty="0" smtClean="0">
                <a:solidFill>
                  <a:srgbClr val="FFC000"/>
                </a:solidFill>
              </a:rPr>
              <a:t>histórico caracterizado por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uario\Desktop\Barroco\Thomas_Gainsborough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76491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400" dirty="0" smtClean="0">
                <a:solidFill>
                  <a:srgbClr val="FFC000"/>
                </a:solidFill>
                <a:latin typeface="Beast Impacted" pitchFamily="2" charset="0"/>
              </a:rPr>
              <a:t>Contexto histórico y político.</a:t>
            </a:r>
            <a:endParaRPr lang="es-ES" sz="4400" dirty="0">
              <a:solidFill>
                <a:srgbClr val="FFC00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467544" y="2204864"/>
            <a:ext cx="81369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FFC000"/>
                </a:solidFill>
              </a:rPr>
              <a:t>La  crisis económica .</a:t>
            </a:r>
          </a:p>
          <a:p>
            <a:endParaRPr lang="es-ES" sz="2800" dirty="0">
              <a:solidFill>
                <a:srgbClr val="FFC000"/>
              </a:solidFill>
            </a:endParaRPr>
          </a:p>
          <a:p>
            <a:r>
              <a:rPr lang="es-ES" sz="2800" dirty="0" smtClean="0">
                <a:solidFill>
                  <a:srgbClr val="FFC000"/>
                </a:solidFill>
              </a:rPr>
              <a:t>La decadencia española.</a:t>
            </a:r>
          </a:p>
          <a:p>
            <a:endParaRPr lang="es-ES" sz="2800" dirty="0">
              <a:solidFill>
                <a:srgbClr val="FFC000"/>
              </a:solidFill>
            </a:endParaRPr>
          </a:p>
          <a:p>
            <a:r>
              <a:rPr lang="es-ES" sz="2800" dirty="0" smtClean="0">
                <a:solidFill>
                  <a:srgbClr val="FFC000"/>
                </a:solidFill>
              </a:rPr>
              <a:t>La emigración a América.</a:t>
            </a:r>
          </a:p>
          <a:p>
            <a:endParaRPr lang="es-ES" sz="2800" dirty="0">
              <a:solidFill>
                <a:srgbClr val="FFC000"/>
              </a:solidFill>
            </a:endParaRPr>
          </a:p>
          <a:p>
            <a:r>
              <a:rPr lang="es-ES" sz="2800" dirty="0" smtClean="0">
                <a:solidFill>
                  <a:srgbClr val="FFC000"/>
                </a:solidFill>
              </a:rPr>
              <a:t>Un nuevo misticismo y un nuevo sentido religioso</a:t>
            </a:r>
            <a:r>
              <a:rPr lang="es-ES" dirty="0" smtClean="0">
                <a:solidFill>
                  <a:srgbClr val="FFC000"/>
                </a:solidFill>
              </a:rPr>
              <a:t>.</a:t>
            </a: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uario\Desktop\Barroco\barroco literatura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lum bright="23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ffectLst>
            <a:outerShdw blurRad="50800" dir="5400000" algn="ctr" rotWithShape="0">
              <a:srgbClr val="000000">
                <a:alpha val="83000"/>
              </a:srgbClr>
            </a:outerShdw>
          </a:effec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C000"/>
                </a:solidFill>
                <a:latin typeface="Beast Impacted" pitchFamily="2" charset="0"/>
              </a:rPr>
              <a:t>Características del Barroco.</a:t>
            </a:r>
            <a:endParaRPr lang="es-ES" dirty="0">
              <a:solidFill>
                <a:srgbClr val="FFC000"/>
              </a:solidFill>
              <a:latin typeface="Beast Impacted" pitchFamily="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55576" y="2492896"/>
            <a:ext cx="74168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FFFF00"/>
                </a:solidFill>
              </a:rPr>
              <a:t>Desde el punto de vista histórico se produjo un gran contraste, aunque dentro de una evolución gradual, entre los siglos XVI y XVII. El optimismo del Renacimiento desapareció en el Barroco: los ideales se quebraron y el arte se desequilibró, la serenidad desapareció y el desasosiego se insertó en la sociedad.</a:t>
            </a:r>
            <a:endParaRPr lang="es-E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uario\Desktop\Barroco\la piedad (van Dyck)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C000"/>
                </a:solidFill>
                <a:latin typeface="Beast Impacted" pitchFamily="2" charset="0"/>
              </a:rPr>
              <a:t>Características del Barroco.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FFFF00"/>
                </a:solidFill>
              </a:rPr>
              <a:t>La literatura barroca asumió y repitió los tópicos renacentistas, pero los presentó bajo la forma del engaño o la ilusión, como reflejados en el espejo, para mostrar la pérdida de la fe en el hombre y la desvalorización de su mundo.</a:t>
            </a:r>
          </a:p>
          <a:p>
            <a:pPr algn="ctr">
              <a:buNone/>
            </a:pPr>
            <a:endParaRPr lang="es-ES" dirty="0" smtClean="0">
              <a:solidFill>
                <a:srgbClr val="00B0F0"/>
              </a:solidFill>
            </a:endParaRPr>
          </a:p>
          <a:p>
            <a:pPr algn="ctr">
              <a:buNone/>
            </a:pPr>
            <a:r>
              <a:rPr lang="es-ES" dirty="0" smtClean="0">
                <a:solidFill>
                  <a:srgbClr val="FFC000"/>
                </a:solidFill>
              </a:rPr>
              <a:t>NOTA: el Barroco es el arte relacionado con la contrarreforma católica, por ello tiene un definido carácter religioso.</a:t>
            </a:r>
            <a:endParaRPr lang="es-E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uario\Desktop\Barroco\5elsueodelcaballero -antonio pareda.jpg"/>
          <p:cNvPicPr>
            <a:picLocks noChangeAspect="1" noChangeArrowheads="1"/>
          </p:cNvPicPr>
          <p:nvPr/>
        </p:nvPicPr>
        <p:blipFill>
          <a:blip r:embed="rId2" cstate="print">
            <a:lum contrast="-20000"/>
          </a:blip>
          <a:srcRect/>
          <a:stretch>
            <a:fillRect/>
          </a:stretch>
        </p:blipFill>
        <p:spPr bwMode="auto">
          <a:xfrm>
            <a:off x="0" y="0"/>
            <a:ext cx="917764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FFC000"/>
                </a:solidFill>
                <a:latin typeface="Beast Impacted" pitchFamily="2" charset="0"/>
              </a:rPr>
              <a:t>Ideología y actitudes.</a:t>
            </a:r>
            <a:endParaRPr lang="es-ES" dirty="0">
              <a:solidFill>
                <a:srgbClr val="FFC000"/>
              </a:solidFill>
              <a:latin typeface="Beast Impacted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>
                <a:solidFill>
                  <a:srgbClr val="FFC000"/>
                </a:solidFill>
              </a:rPr>
              <a:t>El pensamiento barroco manifestó con claridad su desengaño ante el mundo. Tres posturas pueden apreciarse ante la decadencia:</a:t>
            </a:r>
          </a:p>
          <a:p>
            <a:endParaRPr lang="es-ES" sz="2800" dirty="0" smtClean="0">
              <a:solidFill>
                <a:srgbClr val="FFC000"/>
              </a:solidFill>
            </a:endParaRPr>
          </a:p>
          <a:p>
            <a:r>
              <a:rPr lang="es-ES" sz="2800" dirty="0" smtClean="0">
                <a:solidFill>
                  <a:srgbClr val="FFC000"/>
                </a:solidFill>
              </a:rPr>
              <a:t>El enfrentamiento, la rebeldía y el inconformismo.</a:t>
            </a:r>
          </a:p>
          <a:p>
            <a:r>
              <a:rPr lang="es-ES" sz="2800" dirty="0" smtClean="0">
                <a:solidFill>
                  <a:srgbClr val="FFC000"/>
                </a:solidFill>
              </a:rPr>
              <a:t>La evasión.</a:t>
            </a:r>
          </a:p>
          <a:p>
            <a:r>
              <a:rPr lang="es-ES" sz="2800" dirty="0" smtClean="0">
                <a:solidFill>
                  <a:srgbClr val="FFC000"/>
                </a:solidFill>
              </a:rPr>
              <a:t>El conformismo y la coexistencia con la situación.</a:t>
            </a:r>
            <a:endParaRPr lang="es-E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uario\Desktop\Barroco\gracian_baltas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04677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rgbClr val="FFC000"/>
                </a:solidFill>
                <a:latin typeface="Beast Impacted" pitchFamily="2" charset="0"/>
              </a:rPr>
              <a:t>Ideología y actitudes.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>
              <a:solidFill>
                <a:srgbClr val="FFC000"/>
              </a:solidFill>
            </a:endParaRPr>
          </a:p>
          <a:p>
            <a:endParaRPr lang="es-ES" dirty="0" smtClean="0">
              <a:solidFill>
                <a:srgbClr val="FFC000"/>
              </a:solidFill>
            </a:endParaRPr>
          </a:p>
          <a:p>
            <a:r>
              <a:rPr lang="es-ES" sz="2800" dirty="0" smtClean="0">
                <a:solidFill>
                  <a:srgbClr val="FFC000"/>
                </a:solidFill>
              </a:rPr>
              <a:t>Un claro ejemplo de estas posturas</a:t>
            </a:r>
          </a:p>
          <a:p>
            <a:pPr>
              <a:buNone/>
            </a:pPr>
            <a:r>
              <a:rPr lang="es-ES" sz="2800" dirty="0" smtClean="0">
                <a:solidFill>
                  <a:srgbClr val="FFC000"/>
                </a:solidFill>
              </a:rPr>
              <a:t>  se ve reflejado en</a:t>
            </a:r>
          </a:p>
          <a:p>
            <a:pPr>
              <a:buNone/>
            </a:pPr>
            <a:r>
              <a:rPr lang="es-ES" sz="2800" dirty="0" smtClean="0">
                <a:solidFill>
                  <a:srgbClr val="FFC000"/>
                </a:solidFill>
              </a:rPr>
              <a:t> “El criticón” de Baltasar Gracián.</a:t>
            </a:r>
            <a:endParaRPr lang="es-ES" sz="2800" dirty="0">
              <a:solidFill>
                <a:srgbClr val="FFC000"/>
              </a:solidFill>
            </a:endParaRPr>
          </a:p>
        </p:txBody>
      </p:sp>
      <p:pic>
        <p:nvPicPr>
          <p:cNvPr id="6147" name="Picture 3" descr="C:\Users\Usuario\Desktop\Barroco\portada_el_criticon-_graci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772816"/>
            <a:ext cx="3198862" cy="44505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uario\Desktop\Barroco\300px-Las_Meninas - diego velazquez.jpg"/>
          <p:cNvPicPr>
            <a:picLocks noChangeAspect="1" noChangeArrowheads="1"/>
          </p:cNvPicPr>
          <p:nvPr/>
        </p:nvPicPr>
        <p:blipFill>
          <a:blip r:embed="rId2" cstate="print">
            <a:lum contrast="-30000"/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solidFill>
                  <a:srgbClr val="FFC000"/>
                </a:solidFill>
                <a:latin typeface="Beast Impacted" pitchFamily="2" charset="0"/>
              </a:rPr>
              <a:t>La estética literaria.</a:t>
            </a:r>
            <a:endParaRPr lang="es-ES" dirty="0">
              <a:solidFill>
                <a:srgbClr val="FFC000"/>
              </a:solidFill>
              <a:latin typeface="Beast Impacted" pitchFamily="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sz="48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s-ES" sz="4800" dirty="0" smtClean="0">
                <a:solidFill>
                  <a:srgbClr val="FFC000"/>
                </a:solidFill>
              </a:rPr>
              <a:t>Los temas fundamentales del Barroco son los siguientes:</a:t>
            </a:r>
            <a:endParaRPr lang="es-ES" sz="4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</TotalTime>
  <Words>705</Words>
  <Application>Microsoft Office PowerPoint</Application>
  <PresentationFormat>Presentación en pantalla (4:3)</PresentationFormat>
  <Paragraphs>85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Flujo</vt:lpstr>
      <vt:lpstr>El Barroco: la poesía</vt:lpstr>
      <vt:lpstr>El Barroco</vt:lpstr>
      <vt:lpstr>Contexto histórico y político.</vt:lpstr>
      <vt:lpstr>Contexto histórico y político.</vt:lpstr>
      <vt:lpstr>Características del Barroco.</vt:lpstr>
      <vt:lpstr>Características del Barroco.</vt:lpstr>
      <vt:lpstr>Ideología y actitudes.</vt:lpstr>
      <vt:lpstr>Ideología y actitudes.</vt:lpstr>
      <vt:lpstr>La estética literaria.</vt:lpstr>
      <vt:lpstr>Épicos, amorosos y mitológicos.</vt:lpstr>
      <vt:lpstr>Religiosos, morales y políticos…</vt:lpstr>
      <vt:lpstr>Picarescos y satíricos…</vt:lpstr>
      <vt:lpstr>Históricos o legendarios nacionales.</vt:lpstr>
      <vt:lpstr>La estética literaria.</vt:lpstr>
      <vt:lpstr>El conceptismo y el culteranismo.</vt:lpstr>
      <vt:lpstr>La poesía del Barroco.</vt:lpstr>
      <vt:lpstr>La poesía del Barroco.</vt:lpstr>
      <vt:lpstr>La poesía del Barroco.</vt:lpstr>
      <vt:lpstr>La poesía del Barroco.</vt:lpstr>
      <vt:lpstr>Tendencias de la poesía culta.</vt:lpstr>
      <vt:lpstr>Tendencias de la poesía culta.</vt:lpstr>
      <vt:lpstr>Fin.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20</cp:revision>
  <dcterms:created xsi:type="dcterms:W3CDTF">2012-04-23T17:35:45Z</dcterms:created>
  <dcterms:modified xsi:type="dcterms:W3CDTF">2012-04-24T19:32:18Z</dcterms:modified>
</cp:coreProperties>
</file>