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9" r:id="rId9"/>
    <p:sldId id="271" r:id="rId10"/>
    <p:sldId id="270" r:id="rId11"/>
    <p:sldId id="26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858C21-FE24-487D-A838-D75B33B5D3B5}" type="datetimeFigureOut">
              <a:rPr lang="es-ES" smtClean="0"/>
              <a:pPr/>
              <a:t>24/04/2012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D52197-8A1B-4DDF-8123-C9ACD82A9E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5344375"/>
            <a:ext cx="8458200" cy="1222375"/>
          </a:xfrm>
        </p:spPr>
        <p:txBody>
          <a:bodyPr>
            <a:normAutofit/>
          </a:bodyPr>
          <a:lstStyle/>
          <a:p>
            <a:r>
              <a:rPr lang="es-ES" sz="4800" dirty="0" smtClean="0"/>
              <a:t>Luis de </a:t>
            </a:r>
            <a:r>
              <a:rPr lang="es-ES" sz="4800" dirty="0"/>
              <a:t>G</a:t>
            </a:r>
            <a:r>
              <a:rPr lang="es-ES" sz="4800" dirty="0" smtClean="0"/>
              <a:t>óngora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5733256"/>
            <a:ext cx="8458200" cy="914400"/>
          </a:xfrm>
        </p:spPr>
        <p:txBody>
          <a:bodyPr/>
          <a:lstStyle/>
          <a:p>
            <a:r>
              <a:rPr lang="es-ES" b="1" dirty="0" smtClean="0"/>
              <a:t>La poesía culterana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0648"/>
            <a:ext cx="5439192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1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poesía Armonizadora: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Su obra poética fue variada, cultivó:</a:t>
            </a:r>
          </a:p>
          <a:p>
            <a:r>
              <a:rPr lang="es-ES" b="1" dirty="0"/>
              <a:t>Poesía Lírica</a:t>
            </a:r>
            <a:r>
              <a:rPr lang="es-ES" dirty="0"/>
              <a:t> de gran belleza y formal destacó  en los temas religiosos como </a:t>
            </a:r>
            <a:r>
              <a:rPr lang="es-ES" u="sng" dirty="0"/>
              <a:t>Rimas sacras</a:t>
            </a:r>
          </a:p>
          <a:p>
            <a:r>
              <a:rPr lang="es-ES" b="1" dirty="0"/>
              <a:t>La poesía épica</a:t>
            </a:r>
            <a:r>
              <a:rPr lang="es-ES" dirty="0"/>
              <a:t>, </a:t>
            </a:r>
            <a:r>
              <a:rPr lang="es-ES" u="sng" dirty="0"/>
              <a:t>La </a:t>
            </a:r>
            <a:r>
              <a:rPr lang="es-ES" u="sng" dirty="0" err="1"/>
              <a:t>Dragonetea</a:t>
            </a:r>
            <a:r>
              <a:rPr lang="es-ES" dirty="0"/>
              <a:t>, </a:t>
            </a:r>
            <a:r>
              <a:rPr lang="es-ES" u="sng" dirty="0"/>
              <a:t>La hermosura de Angélica </a:t>
            </a:r>
            <a:r>
              <a:rPr lang="es-ES" dirty="0"/>
              <a:t>o </a:t>
            </a:r>
            <a:r>
              <a:rPr lang="es-ES" u="sng" dirty="0"/>
              <a:t>La</a:t>
            </a:r>
            <a:r>
              <a:rPr lang="es-ES" dirty="0"/>
              <a:t> </a:t>
            </a:r>
            <a:r>
              <a:rPr lang="es-ES" u="sng" dirty="0"/>
              <a:t>Jerusalén conquistada</a:t>
            </a:r>
          </a:p>
          <a:p>
            <a:r>
              <a:rPr lang="es-ES" b="1" dirty="0"/>
              <a:t>Poesía satírica y burlesca</a:t>
            </a:r>
            <a:r>
              <a:rPr lang="es-ES" dirty="0"/>
              <a:t>, </a:t>
            </a:r>
            <a:r>
              <a:rPr lang="es-ES" u="sng" dirty="0"/>
              <a:t>La </a:t>
            </a:r>
            <a:r>
              <a:rPr lang="es-ES" u="sng" dirty="0" err="1"/>
              <a:t>Gatomaquia</a:t>
            </a:r>
            <a:endParaRPr lang="es-ES" u="sng" dirty="0"/>
          </a:p>
          <a:p>
            <a:r>
              <a:rPr lang="es-ES" b="1" dirty="0"/>
              <a:t>Lírica de tipo popular </a:t>
            </a:r>
            <a:r>
              <a:rPr lang="es-ES" dirty="0"/>
              <a:t>de gran riqueza rítmica, perfección ,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340768"/>
            <a:ext cx="2939960" cy="481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811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8458200" cy="1222375"/>
          </a:xfrm>
        </p:spPr>
        <p:txBody>
          <a:bodyPr/>
          <a:lstStyle/>
          <a:p>
            <a:r>
              <a:rPr lang="es-ES" dirty="0" smtClean="0"/>
              <a:t>Poesía europea en el </a:t>
            </a:r>
            <a:r>
              <a:rPr lang="es-ES" dirty="0" err="1" smtClean="0"/>
              <a:t>síglo</a:t>
            </a:r>
            <a:r>
              <a:rPr lang="es-ES" dirty="0" smtClean="0"/>
              <a:t> xvii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409" y="4440959"/>
            <a:ext cx="1704206" cy="200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9 Conector recto de flecha"/>
          <p:cNvCxnSpPr/>
          <p:nvPr/>
        </p:nvCxnSpPr>
        <p:spPr>
          <a:xfrm flipH="1">
            <a:off x="3851920" y="5229200"/>
            <a:ext cx="1558489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25" y="3598863"/>
            <a:ext cx="1290439" cy="153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12 Conector recto de flecha"/>
          <p:cNvCxnSpPr/>
          <p:nvPr/>
        </p:nvCxnSpPr>
        <p:spPr>
          <a:xfrm>
            <a:off x="732178" y="5143148"/>
            <a:ext cx="146881" cy="696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089" y="2204864"/>
            <a:ext cx="132449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17 Conector recto de flecha"/>
          <p:cNvCxnSpPr>
            <a:stCxn id="16" idx="1"/>
          </p:cNvCxnSpPr>
          <p:nvPr/>
        </p:nvCxnSpPr>
        <p:spPr>
          <a:xfrm flipH="1">
            <a:off x="2264892" y="3176972"/>
            <a:ext cx="640197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905089" y="1772816"/>
            <a:ext cx="202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Shakespeare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48064" y="3964414"/>
            <a:ext cx="2906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Giovanni </a:t>
            </a:r>
            <a:r>
              <a:rPr lang="es-ES" sz="2000" b="1" dirty="0" err="1" smtClean="0">
                <a:solidFill>
                  <a:srgbClr val="002060"/>
                </a:solidFill>
              </a:rPr>
              <a:t>Battista</a:t>
            </a:r>
            <a:r>
              <a:rPr lang="es-ES" sz="2000" b="1" dirty="0" smtClean="0">
                <a:solidFill>
                  <a:srgbClr val="002060"/>
                </a:solidFill>
              </a:rPr>
              <a:t> Marino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669" y="2947720"/>
            <a:ext cx="185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Francisco </a:t>
            </a:r>
          </a:p>
          <a:p>
            <a:r>
              <a:rPr lang="es-ES" sz="2000" b="1" dirty="0" err="1" smtClean="0">
                <a:solidFill>
                  <a:srgbClr val="002060"/>
                </a:solidFill>
              </a:rPr>
              <a:t>Rodrigues</a:t>
            </a:r>
            <a:r>
              <a:rPr lang="es-ES" sz="2000" b="1" dirty="0" smtClean="0">
                <a:solidFill>
                  <a:srgbClr val="002060"/>
                </a:solidFill>
              </a:rPr>
              <a:t> Lobo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264" y="4615552"/>
            <a:ext cx="1209182" cy="211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25 Conector curvado"/>
          <p:cNvCxnSpPr/>
          <p:nvPr/>
        </p:nvCxnSpPr>
        <p:spPr>
          <a:xfrm rot="5400000" flipH="1" flipV="1">
            <a:off x="2433899" y="5020255"/>
            <a:ext cx="622283" cy="32009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584990" y="6021288"/>
            <a:ext cx="126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Boileau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poesía en la época del barroco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 Italia la poesía alcanzó su momento más brillante con </a:t>
            </a:r>
            <a:r>
              <a:rPr lang="es-ES" b="1" dirty="0" smtClean="0"/>
              <a:t>Giovanni </a:t>
            </a:r>
            <a:r>
              <a:rPr lang="es-ES" b="1" dirty="0" err="1" smtClean="0"/>
              <a:t>Battista</a:t>
            </a:r>
            <a:r>
              <a:rPr lang="es-ES" b="1" dirty="0" smtClean="0"/>
              <a:t> Marino </a:t>
            </a:r>
            <a:r>
              <a:rPr lang="es-ES" dirty="0" smtClean="0"/>
              <a:t>(1569-1625).</a:t>
            </a:r>
          </a:p>
          <a:p>
            <a:r>
              <a:rPr lang="es-ES" dirty="0" smtClean="0"/>
              <a:t>Su obra más destacada fue </a:t>
            </a:r>
            <a:r>
              <a:rPr lang="es-ES" u="sng" dirty="0" smtClean="0"/>
              <a:t>Adonis</a:t>
            </a:r>
            <a:r>
              <a:rPr lang="es-ES" dirty="0" smtClean="0"/>
              <a:t> y sus tendencias retóricas </a:t>
            </a:r>
            <a:r>
              <a:rPr lang="es-ES" dirty="0" err="1" smtClean="0"/>
              <a:t>prsentan</a:t>
            </a:r>
            <a:r>
              <a:rPr lang="es-ES" dirty="0" smtClean="0"/>
              <a:t> una gran semejanza con las de Góngora.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950" y="1268760"/>
            <a:ext cx="4192993" cy="5241241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772816"/>
            <a:ext cx="2808312" cy="362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42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557" y="1412776"/>
            <a:ext cx="4210443" cy="501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977" y="188640"/>
            <a:ext cx="8686800" cy="841248"/>
          </a:xfrm>
        </p:spPr>
        <p:txBody>
          <a:bodyPr/>
          <a:lstStyle/>
          <a:p>
            <a:r>
              <a:rPr lang="es-ES" dirty="0"/>
              <a:t>La poesía en la época del barroco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829" y="1618511"/>
            <a:ext cx="203447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420" y="4226233"/>
            <a:ext cx="1669104" cy="1980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296" y="2772983"/>
            <a:ext cx="2152939" cy="2443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419378" y="980728"/>
            <a:ext cx="44259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</a:t>
            </a:r>
            <a:r>
              <a:rPr lang="es-ES" sz="2400" dirty="0" err="1" smtClean="0"/>
              <a:t>portugal</a:t>
            </a:r>
            <a:r>
              <a:rPr lang="es-ES" sz="2400" dirty="0" smtClean="0"/>
              <a:t> los seguidores de Barroco  que más destacaron fueron:</a:t>
            </a:r>
          </a:p>
          <a:p>
            <a:endParaRPr lang="es-ES" sz="2400" dirty="0"/>
          </a:p>
          <a:p>
            <a:r>
              <a:rPr lang="es-ES" sz="2400" b="1" dirty="0" smtClean="0"/>
              <a:t>Gabriel Pereira de Castro</a:t>
            </a:r>
            <a:r>
              <a:rPr lang="es-ES" sz="2400" dirty="0" smtClean="0"/>
              <a:t> y su obra </a:t>
            </a:r>
            <a:r>
              <a:rPr lang="es-ES" sz="2400" u="sng" dirty="0" err="1" smtClean="0"/>
              <a:t>Ulyssea</a:t>
            </a:r>
            <a:r>
              <a:rPr lang="es-ES" sz="2400" dirty="0" smtClean="0"/>
              <a:t> o </a:t>
            </a:r>
            <a:r>
              <a:rPr lang="es-ES" sz="2400" u="sng" dirty="0" smtClean="0"/>
              <a:t>Lisboa edificada.</a:t>
            </a:r>
          </a:p>
          <a:p>
            <a:endParaRPr lang="es-ES" sz="2400" u="sng" dirty="0"/>
          </a:p>
          <a:p>
            <a:r>
              <a:rPr lang="es-ES" sz="2400" b="1" dirty="0" err="1" smtClean="0"/>
              <a:t>Braz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Garcia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Mascarenhas</a:t>
            </a:r>
            <a:r>
              <a:rPr lang="es-ES" sz="2400" b="1" dirty="0" smtClean="0"/>
              <a:t> </a:t>
            </a:r>
            <a:r>
              <a:rPr lang="es-ES" sz="2400" dirty="0" smtClean="0"/>
              <a:t>y su obra </a:t>
            </a:r>
            <a:r>
              <a:rPr lang="es-ES" sz="2400" u="sng" dirty="0" err="1" smtClean="0"/>
              <a:t>Viriato</a:t>
            </a:r>
            <a:r>
              <a:rPr lang="es-ES" sz="2400" u="sng" dirty="0" smtClean="0"/>
              <a:t> trágico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b="1" dirty="0" smtClean="0"/>
              <a:t>Francisco </a:t>
            </a:r>
            <a:r>
              <a:rPr lang="es-ES" sz="2400" b="1" dirty="0" err="1" smtClean="0"/>
              <a:t>Rodriges</a:t>
            </a:r>
            <a:r>
              <a:rPr lang="es-ES" sz="2400" b="1" dirty="0" smtClean="0"/>
              <a:t> Lobo </a:t>
            </a:r>
            <a:r>
              <a:rPr lang="es-ES" sz="2400" dirty="0" smtClean="0"/>
              <a:t>y </a:t>
            </a:r>
            <a:r>
              <a:rPr lang="es-ES" sz="2400" b="1" dirty="0" smtClean="0"/>
              <a:t>Francisco Manuel de Melo </a:t>
            </a:r>
            <a:r>
              <a:rPr lang="es-ES" sz="2400" dirty="0" smtClean="0"/>
              <a:t>escritor que en su poesía recogió las influencias de Góngora y Quevedo.</a:t>
            </a:r>
          </a:p>
        </p:txBody>
      </p:sp>
    </p:spTree>
    <p:extLst>
      <p:ext uri="{BB962C8B-B14F-4D97-AF65-F5344CB8AC3E}">
        <p14:creationId xmlns:p14="http://schemas.microsoft.com/office/powerpoint/2010/main" xmlns="" val="20523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La poesía en la época del barroco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En Inglaterra, la poesía  del </a:t>
            </a:r>
            <a:r>
              <a:rPr lang="es-ES" dirty="0" err="1" smtClean="0"/>
              <a:t>síglo</a:t>
            </a:r>
            <a:r>
              <a:rPr lang="es-ES" dirty="0" smtClean="0"/>
              <a:t> XVII discurrió por dos tendencias: </a:t>
            </a:r>
          </a:p>
          <a:p>
            <a:r>
              <a:rPr lang="es-ES" dirty="0" smtClean="0"/>
              <a:t>La poesía renacentista italianizante con </a:t>
            </a:r>
            <a:r>
              <a:rPr lang="es-ES" b="1" dirty="0" smtClean="0"/>
              <a:t>William Shakespeare </a:t>
            </a:r>
            <a:r>
              <a:rPr lang="es-ES" dirty="0" smtClean="0"/>
              <a:t>(1564-1616) donde sus sonetos recogieron la herencia clásica, el amor y una pasión personal.</a:t>
            </a:r>
          </a:p>
          <a:p>
            <a:r>
              <a:rPr lang="es-ES" dirty="0" smtClean="0"/>
              <a:t>La poesía barroca:</a:t>
            </a:r>
          </a:p>
          <a:p>
            <a:r>
              <a:rPr lang="es-ES" b="1" dirty="0" smtClean="0"/>
              <a:t>Por John </a:t>
            </a:r>
            <a:r>
              <a:rPr lang="es-ES" b="1" dirty="0" err="1" smtClean="0"/>
              <a:t>Donne</a:t>
            </a:r>
            <a:r>
              <a:rPr lang="es-ES" b="1" dirty="0" smtClean="0"/>
              <a:t> </a:t>
            </a:r>
            <a:r>
              <a:rPr lang="es-ES" dirty="0" smtClean="0"/>
              <a:t>(1572-1631) y </a:t>
            </a:r>
            <a:r>
              <a:rPr lang="es-ES" b="1" dirty="0" smtClean="0"/>
              <a:t>John Milton </a:t>
            </a:r>
            <a:r>
              <a:rPr lang="es-ES" dirty="0" smtClean="0"/>
              <a:t>(1608-1674)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412776"/>
            <a:ext cx="2804542" cy="4814664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489" y="1196752"/>
            <a:ext cx="2039951" cy="239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145" y="3118114"/>
            <a:ext cx="1833484" cy="22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005064"/>
            <a:ext cx="1827486" cy="227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43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poesía </a:t>
            </a:r>
            <a:r>
              <a:rPr lang="es-ES" dirty="0" err="1" smtClean="0"/>
              <a:t>neoclasica</a:t>
            </a:r>
            <a:r>
              <a:rPr lang="es-ES" dirty="0" smtClean="0"/>
              <a:t> francesa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Durante la segunda mitad del </a:t>
            </a:r>
            <a:r>
              <a:rPr lang="es-ES" dirty="0" err="1" smtClean="0"/>
              <a:t>síglo</a:t>
            </a:r>
            <a:r>
              <a:rPr lang="es-ES" dirty="0" smtClean="0"/>
              <a:t> XVII se </a:t>
            </a:r>
            <a:r>
              <a:rPr lang="es-ES" dirty="0" err="1" smtClean="0"/>
              <a:t>impisieron</a:t>
            </a:r>
            <a:r>
              <a:rPr lang="es-ES" dirty="0" smtClean="0"/>
              <a:t> de nuevo en Francia las normas clásicas.</a:t>
            </a:r>
          </a:p>
          <a:p>
            <a:r>
              <a:rPr lang="es-ES" b="1" i="1" dirty="0" smtClean="0"/>
              <a:t>El Neoclasicismo</a:t>
            </a:r>
            <a:r>
              <a:rPr lang="es-ES" i="1" dirty="0" smtClean="0"/>
              <a:t> </a:t>
            </a:r>
            <a:r>
              <a:rPr lang="es-ES" dirty="0" err="1" smtClean="0"/>
              <a:t>frncés</a:t>
            </a:r>
            <a:r>
              <a:rPr lang="es-ES" dirty="0" smtClean="0"/>
              <a:t> fue un intento de actualizar la </a:t>
            </a:r>
            <a:r>
              <a:rPr lang="es-ES" dirty="0" err="1" smtClean="0"/>
              <a:t>tradicion</a:t>
            </a:r>
            <a:r>
              <a:rPr lang="es-ES" dirty="0" smtClean="0"/>
              <a:t> clasicista, donde su base se asentaron en la razón, en lo intelectual y lo conceptual es decir, todo lo contrario al barroco.</a:t>
            </a:r>
          </a:p>
          <a:p>
            <a:r>
              <a:rPr lang="es-ES" dirty="0" smtClean="0"/>
              <a:t>En la difusión de las ideas clasicistas destacó </a:t>
            </a:r>
            <a:r>
              <a:rPr lang="es-ES" u="sng" dirty="0" smtClean="0"/>
              <a:t>Poética </a:t>
            </a:r>
            <a:r>
              <a:rPr lang="es-ES" dirty="0" smtClean="0"/>
              <a:t>de </a:t>
            </a:r>
            <a:r>
              <a:rPr lang="es-ES" b="1" dirty="0" err="1" smtClean="0"/>
              <a:t>Boileau</a:t>
            </a:r>
            <a:r>
              <a:rPr lang="es-ES" b="1" dirty="0" smtClean="0"/>
              <a:t>,</a:t>
            </a:r>
            <a:r>
              <a:rPr lang="es-ES" dirty="0" smtClean="0"/>
              <a:t> </a:t>
            </a:r>
            <a:r>
              <a:rPr lang="es-ES" b="1" dirty="0" smtClean="0"/>
              <a:t>François de </a:t>
            </a:r>
            <a:r>
              <a:rPr lang="es-ES" b="1" dirty="0" err="1" smtClean="0"/>
              <a:t>Malherbe</a:t>
            </a:r>
            <a:r>
              <a:rPr lang="es-ES" b="1" dirty="0" smtClean="0"/>
              <a:t> </a:t>
            </a:r>
            <a:r>
              <a:rPr lang="es-ES" dirty="0" smtClean="0"/>
              <a:t>que creo una escuela con muchos seguidores y </a:t>
            </a:r>
            <a:r>
              <a:rPr lang="es-ES" b="1" dirty="0" smtClean="0"/>
              <a:t>Jean de La </a:t>
            </a:r>
            <a:r>
              <a:rPr lang="es-ES" b="1" dirty="0" err="1" smtClean="0"/>
              <a:t>Fontaine</a:t>
            </a:r>
            <a:r>
              <a:rPr lang="es-ES" dirty="0" smtClean="0"/>
              <a:t> que creo una poesía fabulista y didáctica con </a:t>
            </a:r>
            <a:r>
              <a:rPr lang="es-ES" u="sng" dirty="0" smtClean="0"/>
              <a:t>Fábulas</a:t>
            </a:r>
            <a:r>
              <a:rPr lang="es-ES" dirty="0" smtClean="0"/>
              <a:t>.</a:t>
            </a:r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56792"/>
            <a:ext cx="4339193" cy="4133081"/>
          </a:xfr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9084" y="3175360"/>
            <a:ext cx="1440160" cy="25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879" y="2564904"/>
            <a:ext cx="1613545" cy="221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21533"/>
            <a:ext cx="2275236" cy="175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3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Lucinda</a:t>
            </a:r>
            <a:r>
              <a:rPr lang="es-ES" dirty="0" smtClean="0"/>
              <a:t> </a:t>
            </a:r>
            <a:r>
              <a:rPr lang="es-ES" dirty="0" err="1" smtClean="0"/>
              <a:t>rodiño</a:t>
            </a:r>
            <a:r>
              <a:rPr lang="es-ES" dirty="0" smtClean="0"/>
              <a:t> </a:t>
            </a:r>
            <a:r>
              <a:rPr lang="es-ES" dirty="0" err="1" smtClean="0"/>
              <a:t>garcía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1ºbach c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339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la poesía culterana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La poesía culterana o gongorina fue la que mejor recogió la herencia renacentista y su idealización de belleza, entre sus características destacan:</a:t>
            </a:r>
          </a:p>
          <a:p>
            <a:r>
              <a:rPr lang="es-ES" dirty="0" smtClean="0"/>
              <a:t>Perfecta utilización de los versos y las </a:t>
            </a:r>
            <a:r>
              <a:rPr lang="es-ES" dirty="0" err="1" smtClean="0"/>
              <a:t>estrofar</a:t>
            </a:r>
            <a:r>
              <a:rPr lang="es-ES" dirty="0" smtClean="0"/>
              <a:t> para </a:t>
            </a:r>
            <a:r>
              <a:rPr lang="es-ES" dirty="0" err="1" smtClean="0"/>
              <a:t>coseguir</a:t>
            </a:r>
            <a:r>
              <a:rPr lang="es-ES" dirty="0" smtClean="0"/>
              <a:t> una gran musicalidad</a:t>
            </a:r>
          </a:p>
          <a:p>
            <a:r>
              <a:rPr lang="es-ES" dirty="0" smtClean="0"/>
              <a:t>Magistral tratamiento de la metáfora.</a:t>
            </a:r>
          </a:p>
          <a:p>
            <a:r>
              <a:rPr lang="es-ES" dirty="0" smtClean="0"/>
              <a:t>Transformación poética del lenguaje por medio de los </a:t>
            </a:r>
            <a:r>
              <a:rPr lang="es-ES" dirty="0" err="1" smtClean="0"/>
              <a:t>cultimos</a:t>
            </a:r>
            <a:r>
              <a:rPr lang="es-ES" dirty="0" smtClean="0"/>
              <a:t> y la </a:t>
            </a:r>
            <a:r>
              <a:rPr lang="es-ES" dirty="0" err="1" smtClean="0"/>
              <a:t>sonoriad</a:t>
            </a:r>
            <a:r>
              <a:rPr lang="es-ES" dirty="0" smtClean="0"/>
              <a:t> rítmica.</a:t>
            </a:r>
          </a:p>
          <a:p>
            <a:r>
              <a:rPr lang="es-ES" dirty="0" err="1" smtClean="0"/>
              <a:t>Potencioación</a:t>
            </a:r>
            <a:r>
              <a:rPr lang="es-ES" dirty="0" smtClean="0"/>
              <a:t> de los temas mitológicos</a:t>
            </a:r>
          </a:p>
          <a:p>
            <a:r>
              <a:rPr lang="es-ES" dirty="0" smtClean="0"/>
              <a:t>Una complicación sintáctica.</a:t>
            </a:r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Su máximo representante fue </a:t>
            </a:r>
            <a:r>
              <a:rPr lang="es-ES" b="1" dirty="0" smtClean="0"/>
              <a:t>Luis </a:t>
            </a:r>
            <a:r>
              <a:rPr lang="es-ES" b="1" dirty="0"/>
              <a:t>de Góngora y </a:t>
            </a:r>
            <a:r>
              <a:rPr lang="es-ES" b="1" dirty="0" err="1"/>
              <a:t>Argote</a:t>
            </a:r>
            <a:r>
              <a:rPr lang="es-ES" b="1" dirty="0"/>
              <a:t> </a:t>
            </a:r>
            <a:r>
              <a:rPr lang="es-ES" dirty="0"/>
              <a:t>(1561-1627), enemigo acérrimo de </a:t>
            </a:r>
            <a:r>
              <a:rPr lang="es-ES" b="1" dirty="0"/>
              <a:t>Quevedo,</a:t>
            </a:r>
            <a:r>
              <a:rPr lang="es-ES" dirty="0"/>
              <a:t> con quien mantuvo una guerra literaria sin cuartel, nació en Córdoba en el seno de una familia con </a:t>
            </a:r>
            <a:r>
              <a:rPr lang="es-ES" dirty="0" smtClean="0"/>
              <a:t>bienes</a:t>
            </a:r>
          </a:p>
          <a:p>
            <a:r>
              <a:rPr lang="es-ES" dirty="0" smtClean="0"/>
              <a:t>La </a:t>
            </a:r>
            <a:r>
              <a:rPr lang="es-ES" dirty="0"/>
              <a:t>producción poética de Góngora la </a:t>
            </a:r>
            <a:r>
              <a:rPr lang="es-ES" dirty="0" smtClean="0"/>
              <a:t>podemos </a:t>
            </a:r>
            <a:r>
              <a:rPr lang="es-ES" dirty="0"/>
              <a:t>dividir en tres </a:t>
            </a:r>
            <a:r>
              <a:rPr lang="es-ES" dirty="0" smtClean="0"/>
              <a:t>grupos:</a:t>
            </a:r>
          </a:p>
          <a:p>
            <a:r>
              <a:rPr lang="es-ES" dirty="0"/>
              <a:t>Lírica inspirada en la corriente popular y tradicional española y escrita con un lenguaje </a:t>
            </a:r>
            <a:r>
              <a:rPr lang="es-ES" dirty="0" smtClean="0"/>
              <a:t>sencillo.</a:t>
            </a:r>
          </a:p>
          <a:p>
            <a:r>
              <a:rPr lang="es-ES" dirty="0"/>
              <a:t>S</a:t>
            </a:r>
            <a:r>
              <a:rPr lang="es-ES" dirty="0" smtClean="0"/>
              <a:t>onetos</a:t>
            </a:r>
            <a:r>
              <a:rPr lang="es-ES" dirty="0"/>
              <a:t>, de estilo algo más complejo que el de las letrillas y </a:t>
            </a:r>
            <a:r>
              <a:rPr lang="es-ES" dirty="0" smtClean="0"/>
              <a:t>romances</a:t>
            </a:r>
          </a:p>
          <a:p>
            <a:r>
              <a:rPr lang="es-ES" dirty="0"/>
              <a:t>La poesía culterana, la más compleja y cultivada especialmente en su última etapa, está representada por dos </a:t>
            </a:r>
            <a:r>
              <a:rPr lang="es-ES" dirty="0" smtClean="0"/>
              <a:t>obras: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546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effectLst/>
              </a:rPr>
              <a:t>la </a:t>
            </a:r>
            <a:r>
              <a:rPr lang="es-ES" b="1" u="sng" dirty="0">
                <a:effectLst/>
              </a:rPr>
              <a:t>Fábula de Polifemo y Galatea</a:t>
            </a:r>
            <a:endParaRPr lang="es-ES" u="sng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484784"/>
            <a:ext cx="3222120" cy="488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75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effectLst/>
              </a:rPr>
              <a:t>la </a:t>
            </a:r>
            <a:r>
              <a:rPr lang="es-ES" b="1" u="sng" dirty="0">
                <a:effectLst/>
              </a:rPr>
              <a:t>Fábula de Polifemo y Galatea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Escrito en octavas reales, narra </a:t>
            </a:r>
            <a:r>
              <a:rPr lang="es-ES" dirty="0" err="1" smtClean="0"/>
              <a:t>narra</a:t>
            </a:r>
            <a:r>
              <a:rPr lang="es-ES" dirty="0" smtClean="0"/>
              <a:t> </a:t>
            </a:r>
            <a:r>
              <a:rPr lang="es-ES" dirty="0"/>
              <a:t>el amor que siente el cíclope Polifemo por la ninfa Galatea, cuyo corazón, sin embargo, pertenece al pastor </a:t>
            </a:r>
            <a:r>
              <a:rPr lang="es-ES" dirty="0" err="1"/>
              <a:t>Acis</a:t>
            </a:r>
            <a:r>
              <a:rPr lang="es-ES" dirty="0"/>
              <a:t>, que no puede evitar morir aplastado por un gran peñasco que le arroja el celoso </a:t>
            </a:r>
            <a:r>
              <a:rPr lang="es-ES" dirty="0" smtClean="0"/>
              <a:t>cíclope, este es castigado por los dioses invocados por Galatea convirtiéndose en un arroyo.</a:t>
            </a:r>
          </a:p>
          <a:p>
            <a:r>
              <a:rPr lang="es-ES" dirty="0" smtClean="0"/>
              <a:t>Este largo poema </a:t>
            </a:r>
            <a:r>
              <a:rPr lang="es-ES" dirty="0" err="1" smtClean="0"/>
              <a:t>consige</a:t>
            </a:r>
            <a:r>
              <a:rPr lang="es-ES" dirty="0" smtClean="0"/>
              <a:t> recrear el asunto mitológico  del amor entre cíclope Polifemo y Galatea.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12776"/>
            <a:ext cx="4273074" cy="4536504"/>
          </a:xfrm>
        </p:spPr>
      </p:pic>
    </p:spTree>
    <p:extLst>
      <p:ext uri="{BB962C8B-B14F-4D97-AF65-F5344CB8AC3E}">
        <p14:creationId xmlns:p14="http://schemas.microsoft.com/office/powerpoint/2010/main" xmlns="" val="15067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effectLst/>
              </a:rPr>
              <a:t>la </a:t>
            </a:r>
            <a:r>
              <a:rPr lang="es-ES" b="1" u="sng" dirty="0">
                <a:effectLst/>
              </a:rPr>
              <a:t>Fábula de Polifemo y Galatea</a:t>
            </a:r>
            <a:endParaRPr lang="es-ES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“De este, pues, formidable de la tierra</a:t>
            </a:r>
            <a:br>
              <a:rPr lang="es-ES" dirty="0"/>
            </a:br>
            <a:r>
              <a:rPr lang="es-ES" dirty="0"/>
              <a:t>bostezo el melancólico vacío,</a:t>
            </a:r>
            <a:br>
              <a:rPr lang="es-ES" dirty="0"/>
            </a:br>
            <a:r>
              <a:rPr lang="es-ES" dirty="0"/>
              <a:t>a Polifemo, horror de aquella sierra,</a:t>
            </a:r>
            <a:br>
              <a:rPr lang="es-ES" dirty="0"/>
            </a:br>
            <a:r>
              <a:rPr lang="es-ES" dirty="0"/>
              <a:t>bárbara choza es, albergue umbrío</a:t>
            </a:r>
            <a:br>
              <a:rPr lang="es-ES" dirty="0"/>
            </a:br>
            <a:r>
              <a:rPr lang="es-ES" dirty="0"/>
              <a:t>y redil espacioso donde encierra</a:t>
            </a:r>
            <a:br>
              <a:rPr lang="es-ES" dirty="0"/>
            </a:br>
            <a:r>
              <a:rPr lang="es-ES" dirty="0"/>
              <a:t>cuanto las cumbres ásperas cabrío</a:t>
            </a:r>
            <a:br>
              <a:rPr lang="es-ES" dirty="0"/>
            </a:br>
            <a:r>
              <a:rPr lang="es-ES" dirty="0"/>
              <a:t>de los montes esconde: copia bella</a:t>
            </a:r>
            <a:br>
              <a:rPr lang="es-ES" dirty="0"/>
            </a:br>
            <a:r>
              <a:rPr lang="es-ES" dirty="0"/>
              <a:t>que un silbo pinta </a:t>
            </a:r>
            <a:r>
              <a:rPr lang="es-ES" b="1" dirty="0"/>
              <a:t>y un peñasco sella</a:t>
            </a:r>
            <a:r>
              <a:rPr lang="es-ES" dirty="0"/>
              <a:t>.”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56792"/>
            <a:ext cx="3588748" cy="4458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83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Soledades</a:t>
            </a:r>
            <a:endParaRPr lang="es-ES" u="sng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268759"/>
            <a:ext cx="3384376" cy="489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91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Soledades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La segunda obra culterana se titula las </a:t>
            </a:r>
            <a:r>
              <a:rPr lang="es-ES" b="1" u="sng" dirty="0" smtClean="0"/>
              <a:t>Soledades</a:t>
            </a:r>
            <a:r>
              <a:rPr lang="es-ES" b="1" dirty="0" smtClean="0"/>
              <a:t> </a:t>
            </a:r>
            <a:r>
              <a:rPr lang="es-ES" dirty="0" smtClean="0"/>
              <a:t>(obra inacabada), </a:t>
            </a:r>
            <a:r>
              <a:rPr lang="es-ES" dirty="0"/>
              <a:t>una especie de canto a la naturaleza (mares, playas, ríos, bosques, montes…) escrito en silvas, que iba a constar en un principio de cuatro partes (juventud, adolescencia, madurez y senectud), de las cuales sólo logró escribir el poeta la primera y parte de la segunda. </a:t>
            </a:r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ellas un náufrago llega a una playa donde le dan asilo unos pastores; vive con ellos escenas de bodas, de pesca, juegos atléticos…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12776"/>
            <a:ext cx="4131724" cy="381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61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Lope de vega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92696"/>
            <a:ext cx="3688363" cy="4593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258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poesía armonizadora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501208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/>
              <a:t>Lope de Vega </a:t>
            </a:r>
            <a:r>
              <a:rPr lang="es-ES" dirty="0" smtClean="0"/>
              <a:t>(1562-1635</a:t>
            </a:r>
            <a:r>
              <a:rPr lang="es-ES" dirty="0" smtClean="0"/>
              <a:t>). </a:t>
            </a:r>
            <a:r>
              <a:rPr lang="es-ES" dirty="0" smtClean="0"/>
              <a:t>Su </a:t>
            </a:r>
            <a:r>
              <a:rPr lang="es-ES" dirty="0" smtClean="0"/>
              <a:t>formación </a:t>
            </a:r>
            <a:r>
              <a:rPr lang="es-ES" dirty="0" smtClean="0"/>
              <a:t>fue humanística y </a:t>
            </a:r>
            <a:r>
              <a:rPr lang="es-ES" dirty="0" err="1" smtClean="0"/>
              <a:t>tuvo</a:t>
            </a:r>
            <a:r>
              <a:rPr lang="es-ES" dirty="0" err="1" smtClean="0"/>
              <a:t>una</a:t>
            </a:r>
            <a:r>
              <a:rPr lang="es-ES" dirty="0" smtClean="0"/>
              <a:t> </a:t>
            </a:r>
            <a:r>
              <a:rPr lang="es-ES" dirty="0" smtClean="0"/>
              <a:t>existencia llena de desasosiegos, provocada por sus pasiones  amorosos, </a:t>
            </a:r>
            <a:r>
              <a:rPr lang="es-ES" dirty="0" err="1" smtClean="0"/>
              <a:t>humanoas</a:t>
            </a:r>
            <a:r>
              <a:rPr lang="es-ES" dirty="0" smtClean="0"/>
              <a:t> y religiosas.</a:t>
            </a:r>
          </a:p>
          <a:p>
            <a:r>
              <a:rPr lang="es-ES" dirty="0" err="1"/>
              <a:t>ue</a:t>
            </a:r>
            <a:r>
              <a:rPr lang="es-ES" dirty="0"/>
              <a:t> uno de los más importantes poetas y dramaturgos del Siglo de Oro español y, por la extensión de su obra, uno de los más prolíficos autores de la literatura universal</a:t>
            </a:r>
            <a:r>
              <a:rPr lang="es-ES" dirty="0" smtClean="0"/>
              <a:t>.</a:t>
            </a:r>
          </a:p>
          <a:p>
            <a:r>
              <a:rPr lang="es-ES" dirty="0"/>
              <a:t>El llamado </a:t>
            </a:r>
            <a:r>
              <a:rPr lang="es-ES" i="1" dirty="0"/>
              <a:t>Fénix de los ingenios</a:t>
            </a:r>
            <a:r>
              <a:rPr lang="es-ES" dirty="0"/>
              <a:t> y </a:t>
            </a:r>
            <a:r>
              <a:rPr lang="es-ES" i="1" dirty="0"/>
              <a:t>Monstruo de la Naturaleza</a:t>
            </a:r>
            <a:r>
              <a:rPr lang="es-ES" dirty="0"/>
              <a:t> (por</a:t>
            </a:r>
            <a:r>
              <a:rPr lang="es-ES" b="1" dirty="0"/>
              <a:t> Miguel de </a:t>
            </a:r>
            <a:r>
              <a:rPr lang="es-ES" b="1" dirty="0" smtClean="0"/>
              <a:t>Cervantes</a:t>
            </a:r>
            <a:r>
              <a:rPr lang="es-ES" dirty="0" smtClean="0"/>
              <a:t>) </a:t>
            </a:r>
            <a:r>
              <a:rPr lang="es-ES" dirty="0"/>
              <a:t>renovó las fórmulas del teatro español</a:t>
            </a:r>
            <a:endParaRPr lang="es-ES" dirty="0" smtClean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12776"/>
            <a:ext cx="4082994" cy="494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6592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1952</TotalTime>
  <Words>650</Words>
  <Application>Microsoft Office PowerPoint</Application>
  <PresentationFormat>Presentación en pantalla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Viajes</vt:lpstr>
      <vt:lpstr>Luis de Góngora</vt:lpstr>
      <vt:lpstr> la poesía culterana</vt:lpstr>
      <vt:lpstr>la Fábula de Polifemo y Galatea</vt:lpstr>
      <vt:lpstr>la Fábula de Polifemo y Galatea</vt:lpstr>
      <vt:lpstr>la Fábula de Polifemo y Galatea</vt:lpstr>
      <vt:lpstr>Soledades</vt:lpstr>
      <vt:lpstr>Soledades.</vt:lpstr>
      <vt:lpstr>Lope de vega</vt:lpstr>
      <vt:lpstr>La poesía armonizadora</vt:lpstr>
      <vt:lpstr>La poesía Armonizadora:</vt:lpstr>
      <vt:lpstr>Poesía europea en el síglo xvii</vt:lpstr>
      <vt:lpstr>La poesía en la época del barroco</vt:lpstr>
      <vt:lpstr>La poesía en la época del barroco</vt:lpstr>
      <vt:lpstr>La poesía en la época del barroco</vt:lpstr>
      <vt:lpstr>La poesía neoclasica francesa</vt:lpstr>
      <vt:lpstr>Lucinda rodiño garcía 1ºbach 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RODIÑO</dc:creator>
  <cp:lastModifiedBy>www.intercambiosvirtuales.org</cp:lastModifiedBy>
  <cp:revision>25</cp:revision>
  <dcterms:created xsi:type="dcterms:W3CDTF">2012-04-21T15:29:18Z</dcterms:created>
  <dcterms:modified xsi:type="dcterms:W3CDTF">2012-04-24T19:10:25Z</dcterms:modified>
</cp:coreProperties>
</file>