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_tradnl"/>
          </a:p>
        </p:txBody>
      </p:sp>
      <p:sp>
        <p:nvSpPr>
          <p:cNvPr id="4" name="3 Marcador de fecha"/>
          <p:cNvSpPr>
            <a:spLocks noGrp="1"/>
          </p:cNvSpPr>
          <p:nvPr>
            <p:ph type="dt" sz="half" idx="10"/>
          </p:nvPr>
        </p:nvSpPr>
        <p:spPr/>
        <p:txBody>
          <a:bodyPr/>
          <a:lstStyle/>
          <a:p>
            <a:fld id="{94122C2E-B1D6-49FA-ACED-1BF6952BD757}" type="datetimeFigureOut">
              <a:rPr lang="es-ES_tradnl" smtClean="0"/>
              <a:t>23/04/2012</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1B0512C1-579E-4BD9-8BA0-845E62882647}" type="slidenum">
              <a:rPr lang="es-ES_tradnl" smtClean="0"/>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94122C2E-B1D6-49FA-ACED-1BF6952BD757}" type="datetimeFigureOut">
              <a:rPr lang="es-ES_tradnl" smtClean="0"/>
              <a:t>23/04/2012</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1B0512C1-579E-4BD9-8BA0-845E62882647}" type="slidenum">
              <a:rPr lang="es-ES_tradnl" smtClean="0"/>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94122C2E-B1D6-49FA-ACED-1BF6952BD757}" type="datetimeFigureOut">
              <a:rPr lang="es-ES_tradnl" smtClean="0"/>
              <a:t>23/04/2012</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1B0512C1-579E-4BD9-8BA0-845E62882647}" type="slidenum">
              <a:rPr lang="es-ES_tradnl" smtClean="0"/>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94122C2E-B1D6-49FA-ACED-1BF6952BD757}" type="datetimeFigureOut">
              <a:rPr lang="es-ES_tradnl" smtClean="0"/>
              <a:t>23/04/2012</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1B0512C1-579E-4BD9-8BA0-845E62882647}" type="slidenum">
              <a:rPr lang="es-ES_tradnl" smtClean="0"/>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4122C2E-B1D6-49FA-ACED-1BF6952BD757}" type="datetimeFigureOut">
              <a:rPr lang="es-ES_tradnl" smtClean="0"/>
              <a:t>23/04/2012</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1B0512C1-579E-4BD9-8BA0-845E62882647}" type="slidenum">
              <a:rPr lang="es-ES_tradnl" smtClean="0"/>
              <a:t>‹Nº›</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fecha"/>
          <p:cNvSpPr>
            <a:spLocks noGrp="1"/>
          </p:cNvSpPr>
          <p:nvPr>
            <p:ph type="dt" sz="half" idx="10"/>
          </p:nvPr>
        </p:nvSpPr>
        <p:spPr/>
        <p:txBody>
          <a:bodyPr/>
          <a:lstStyle/>
          <a:p>
            <a:fld id="{94122C2E-B1D6-49FA-ACED-1BF6952BD757}" type="datetimeFigureOut">
              <a:rPr lang="es-ES_tradnl" smtClean="0"/>
              <a:t>23/04/2012</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1B0512C1-579E-4BD9-8BA0-845E62882647}" type="slidenum">
              <a:rPr lang="es-ES_tradnl" smtClean="0"/>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6 Marcador de fecha"/>
          <p:cNvSpPr>
            <a:spLocks noGrp="1"/>
          </p:cNvSpPr>
          <p:nvPr>
            <p:ph type="dt" sz="half" idx="10"/>
          </p:nvPr>
        </p:nvSpPr>
        <p:spPr/>
        <p:txBody>
          <a:bodyPr/>
          <a:lstStyle/>
          <a:p>
            <a:fld id="{94122C2E-B1D6-49FA-ACED-1BF6952BD757}" type="datetimeFigureOut">
              <a:rPr lang="es-ES_tradnl" smtClean="0"/>
              <a:t>23/04/2012</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1B0512C1-579E-4BD9-8BA0-845E62882647}" type="slidenum">
              <a:rPr lang="es-ES_tradnl" smtClean="0"/>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fecha"/>
          <p:cNvSpPr>
            <a:spLocks noGrp="1"/>
          </p:cNvSpPr>
          <p:nvPr>
            <p:ph type="dt" sz="half" idx="10"/>
          </p:nvPr>
        </p:nvSpPr>
        <p:spPr/>
        <p:txBody>
          <a:bodyPr/>
          <a:lstStyle/>
          <a:p>
            <a:fld id="{94122C2E-B1D6-49FA-ACED-1BF6952BD757}" type="datetimeFigureOut">
              <a:rPr lang="es-ES_tradnl" smtClean="0"/>
              <a:t>23/04/2012</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1B0512C1-579E-4BD9-8BA0-845E62882647}" type="slidenum">
              <a:rPr lang="es-ES_tradnl" smtClean="0"/>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4122C2E-B1D6-49FA-ACED-1BF6952BD757}" type="datetimeFigureOut">
              <a:rPr lang="es-ES_tradnl" smtClean="0"/>
              <a:t>23/04/2012</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1B0512C1-579E-4BD9-8BA0-845E62882647}" type="slidenum">
              <a:rPr lang="es-ES_tradnl" smtClean="0"/>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4122C2E-B1D6-49FA-ACED-1BF6952BD757}" type="datetimeFigureOut">
              <a:rPr lang="es-ES_tradnl" smtClean="0"/>
              <a:t>23/04/2012</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1B0512C1-579E-4BD9-8BA0-845E62882647}" type="slidenum">
              <a:rPr lang="es-ES_tradnl" smtClean="0"/>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4122C2E-B1D6-49FA-ACED-1BF6952BD757}" type="datetimeFigureOut">
              <a:rPr lang="es-ES_tradnl" smtClean="0"/>
              <a:t>23/04/2012</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1B0512C1-579E-4BD9-8BA0-845E62882647}" type="slidenum">
              <a:rPr lang="es-ES_tradnl" smtClean="0"/>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122C2E-B1D6-49FA-ACED-1BF6952BD757}" type="datetimeFigureOut">
              <a:rPr lang="es-ES_tradnl" smtClean="0"/>
              <a:t>23/04/2012</a:t>
            </a:fld>
            <a:endParaRPr lang="es-ES_tradn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512C1-579E-4BD9-8BA0-845E62882647}" type="slidenum">
              <a:rPr lang="es-ES_tradnl" smtClean="0"/>
              <a:t>‹Nº›</a:t>
            </a:fld>
            <a:endParaRPr lang="es-ES_trad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1556792"/>
            <a:ext cx="8280920" cy="3139321"/>
          </a:xfrm>
          <a:prstGeom prst="rect">
            <a:avLst/>
          </a:prstGeom>
          <a:noFill/>
        </p:spPr>
        <p:txBody>
          <a:bodyPr wrap="square" rtlCol="0">
            <a:prstTxWarp prst="textPlain">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r>
              <a:rPr lang="es-ES_tradnl"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38100" dist="38100" dir="2700000" algn="tl">
                    <a:srgbClr val="000000">
                      <a:alpha val="43137"/>
                    </a:srgbClr>
                  </a:outerShdw>
                </a:effectLst>
              </a:rPr>
              <a:t>LA POESÍA CULTERANA. LUIS DE GÓNGORA</a:t>
            </a:r>
            <a:endParaRPr lang="es-ES_tradnl" sz="6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908720"/>
            <a:ext cx="7632848" cy="5324535"/>
          </a:xfrm>
          <a:prstGeom prst="rect">
            <a:avLst/>
          </a:prstGeom>
          <a:noFill/>
        </p:spPr>
        <p:txBody>
          <a:bodyPr wrap="square" rtlCol="0">
            <a:spAutoFit/>
          </a:bodyPr>
          <a:lstStyle/>
          <a:p>
            <a:r>
              <a:rPr lang="es-ES_tradnl" sz="2000" dirty="0" smtClean="0">
                <a:solidFill>
                  <a:schemeClr val="bg1"/>
                </a:solidFill>
              </a:rPr>
              <a:t>La poesía culterana o gongorina fue la que mejor recogió la herencia renacentista y su idealización de la belleza, transformó sus temas y exageró sus recursos retóricos.</a:t>
            </a:r>
          </a:p>
          <a:p>
            <a:r>
              <a:rPr lang="es-ES_tradnl" sz="2000" dirty="0" smtClean="0">
                <a:solidFill>
                  <a:schemeClr val="bg1"/>
                </a:solidFill>
              </a:rPr>
              <a:t>Los poetas culteranos concibieron la lírica como un entramado complejo de fuertes contrastes formales que, basados en las percepciones sensoriales y en unos recursos retóricos arriesgados, rompían el equilibrio entre forma y contenido y dotaba al verso de una expresión bella y armónica para dar una visión embellecida del mundo y evadirse de la realidad.</a:t>
            </a:r>
          </a:p>
          <a:p>
            <a:r>
              <a:rPr lang="es-ES_tradnl" sz="2000" dirty="0" smtClean="0">
                <a:solidFill>
                  <a:schemeClr val="bg1"/>
                </a:solidFill>
              </a:rPr>
              <a:t>Características más notorias:</a:t>
            </a:r>
          </a:p>
          <a:p>
            <a:r>
              <a:rPr lang="es-ES_tradnl" sz="2000" dirty="0" smtClean="0">
                <a:solidFill>
                  <a:schemeClr val="bg1"/>
                </a:solidFill>
              </a:rPr>
              <a:t>1.Perfecta utilización de los versos y las estrofas para conseguir una gran musicalidad.</a:t>
            </a:r>
          </a:p>
          <a:p>
            <a:r>
              <a:rPr lang="es-ES_tradnl" sz="2000" dirty="0" smtClean="0">
                <a:solidFill>
                  <a:schemeClr val="bg1"/>
                </a:solidFill>
              </a:rPr>
              <a:t>2.Magistral tratamiento de la metáfora.</a:t>
            </a:r>
          </a:p>
          <a:p>
            <a:r>
              <a:rPr lang="es-ES_tradnl" sz="2000" dirty="0" smtClean="0">
                <a:solidFill>
                  <a:schemeClr val="bg1"/>
                </a:solidFill>
              </a:rPr>
              <a:t>3.Transformación poética del lenguaje por medio de los cultismo y la sonoridad rítmica.</a:t>
            </a:r>
          </a:p>
          <a:p>
            <a:r>
              <a:rPr lang="es-ES_tradnl" sz="2000" dirty="0" smtClean="0">
                <a:solidFill>
                  <a:schemeClr val="bg1"/>
                </a:solidFill>
              </a:rPr>
              <a:t>4.Potenciación de los temas mitológicos.</a:t>
            </a:r>
          </a:p>
          <a:p>
            <a:r>
              <a:rPr lang="es-ES_tradnl" sz="2000" dirty="0" smtClean="0">
                <a:solidFill>
                  <a:schemeClr val="bg1"/>
                </a:solidFill>
              </a:rPr>
              <a:t>5.Exquisista complicación sintáctica.</a:t>
            </a:r>
            <a:endParaRPr lang="es-ES_tradnl" sz="20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043608" y="980728"/>
            <a:ext cx="7488832" cy="1631216"/>
          </a:xfrm>
          <a:prstGeom prst="rect">
            <a:avLst/>
          </a:prstGeom>
          <a:noFill/>
        </p:spPr>
        <p:txBody>
          <a:bodyPr wrap="square" rtlCol="0">
            <a:spAutoFit/>
          </a:bodyPr>
          <a:lstStyle/>
          <a:p>
            <a:r>
              <a:rPr lang="es-ES_tradnl" sz="2000" dirty="0" smtClean="0">
                <a:solidFill>
                  <a:schemeClr val="bg1"/>
                </a:solidFill>
              </a:rPr>
              <a:t>El creador de la tendencia y su máximo representante fue el cordobés Luis de Góngora y Argote, cuya vida transcurrió en la corte, como capellán, al servicio de palacio, en contacto con los círculos literarios y en medio de admiraciones y también ataques a su obra.</a:t>
            </a:r>
          </a:p>
          <a:p>
            <a:endParaRPr lang="es-ES_tradnl" sz="2000" dirty="0">
              <a:solidFill>
                <a:schemeClr val="bg1"/>
              </a:solidFill>
            </a:endParaRPr>
          </a:p>
        </p:txBody>
      </p:sp>
      <p:pic>
        <p:nvPicPr>
          <p:cNvPr id="1026" name="Picture 2" descr="http://t3.gstatic.com/images?q=tbn:ANd9GcT2gO_d0tunK0JNCNsjsDBMzQrFShtU9KKjmsZmdQ6HloVP6vBk"/>
          <p:cNvPicPr>
            <a:picLocks noChangeAspect="1" noChangeArrowheads="1"/>
          </p:cNvPicPr>
          <p:nvPr/>
        </p:nvPicPr>
        <p:blipFill>
          <a:blip r:embed="rId2" cstate="print"/>
          <a:srcRect/>
          <a:stretch>
            <a:fillRect/>
          </a:stretch>
        </p:blipFill>
        <p:spPr bwMode="auto">
          <a:xfrm>
            <a:off x="395536" y="2348880"/>
            <a:ext cx="3600400" cy="4176464"/>
          </a:xfrm>
          <a:prstGeom prst="rect">
            <a:avLst/>
          </a:prstGeom>
          <a:noFill/>
        </p:spPr>
      </p:pic>
      <p:sp>
        <p:nvSpPr>
          <p:cNvPr id="5" name="4 CuadroTexto"/>
          <p:cNvSpPr txBox="1"/>
          <p:nvPr/>
        </p:nvSpPr>
        <p:spPr>
          <a:xfrm>
            <a:off x="4283968" y="2564904"/>
            <a:ext cx="4608512" cy="3170099"/>
          </a:xfrm>
          <a:prstGeom prst="rect">
            <a:avLst/>
          </a:prstGeom>
          <a:noFill/>
        </p:spPr>
        <p:txBody>
          <a:bodyPr wrap="square" rtlCol="0">
            <a:spAutoFit/>
          </a:bodyPr>
          <a:lstStyle/>
          <a:p>
            <a:r>
              <a:rPr lang="es-ES_tradnl" sz="2000" dirty="0" smtClean="0">
                <a:solidFill>
                  <a:schemeClr val="bg1"/>
                </a:solidFill>
              </a:rPr>
              <a:t>Su obra constituyó una constante exaltación de la realidad idealizada, que se define por sus cualidades sensibles.</a:t>
            </a:r>
          </a:p>
          <a:p>
            <a:r>
              <a:rPr lang="es-ES_tradnl" sz="2000" dirty="0" smtClean="0">
                <a:solidFill>
                  <a:schemeClr val="bg1"/>
                </a:solidFill>
              </a:rPr>
              <a:t>Dos estilos suelen diferenciarse en su poesía: la de tipo popular y tradicional, el llamado “Góngora claro”, y la de tipo culta o culterana, el llamado “Góngora oscuro”, en la que destacan los sonetos: </a:t>
            </a:r>
            <a:r>
              <a:rPr lang="es-ES_tradnl" sz="2000" u="sng" dirty="0" smtClean="0">
                <a:solidFill>
                  <a:schemeClr val="bg1"/>
                </a:solidFill>
              </a:rPr>
              <a:t>Fábula de Polifemo y Galatea</a:t>
            </a:r>
            <a:r>
              <a:rPr lang="es-ES_tradnl" sz="2000" dirty="0" smtClean="0">
                <a:solidFill>
                  <a:schemeClr val="bg1"/>
                </a:solidFill>
              </a:rPr>
              <a:t> y </a:t>
            </a:r>
            <a:r>
              <a:rPr lang="es-ES_tradnl" sz="2000" u="sng" dirty="0" smtClean="0">
                <a:solidFill>
                  <a:schemeClr val="bg1"/>
                </a:solidFill>
              </a:rPr>
              <a:t>Soledades</a:t>
            </a:r>
            <a:r>
              <a:rPr lang="es-ES_tradnl" sz="2000" dirty="0" smtClean="0">
                <a:solidFill>
                  <a:schemeClr val="bg1"/>
                </a:solidFill>
              </a:rPr>
              <a:t>.</a:t>
            </a:r>
          </a:p>
          <a:p>
            <a:endParaRPr lang="es-ES_tradnl" sz="20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t1.gstatic.com/images?q=tbn:ANd9GcQv0bTyzAZM2MgZbAToIPpJROkNey7bvoag8yWex_Q-SdxyAbQGVw"/>
          <p:cNvPicPr>
            <a:picLocks noChangeAspect="1" noChangeArrowheads="1"/>
          </p:cNvPicPr>
          <p:nvPr/>
        </p:nvPicPr>
        <p:blipFill>
          <a:blip r:embed="rId2" cstate="print"/>
          <a:srcRect/>
          <a:stretch>
            <a:fillRect/>
          </a:stretch>
        </p:blipFill>
        <p:spPr bwMode="auto">
          <a:xfrm>
            <a:off x="179512" y="188640"/>
            <a:ext cx="2880320" cy="3096344"/>
          </a:xfrm>
          <a:prstGeom prst="rect">
            <a:avLst/>
          </a:prstGeom>
          <a:noFill/>
        </p:spPr>
      </p:pic>
      <p:pic>
        <p:nvPicPr>
          <p:cNvPr id="16388" name="Picture 4" descr="http://t1.gstatic.com/images?q=tbn:ANd9GcQhAX5-SL8LZZkcCoryj1N6eci6DPIEiUzliHucA5CmYiUF-KWv4w"/>
          <p:cNvPicPr>
            <a:picLocks noChangeAspect="1" noChangeArrowheads="1"/>
          </p:cNvPicPr>
          <p:nvPr/>
        </p:nvPicPr>
        <p:blipFill>
          <a:blip r:embed="rId3" cstate="print"/>
          <a:srcRect/>
          <a:stretch>
            <a:fillRect/>
          </a:stretch>
        </p:blipFill>
        <p:spPr bwMode="auto">
          <a:xfrm>
            <a:off x="251520" y="3429000"/>
            <a:ext cx="2808312" cy="3212976"/>
          </a:xfrm>
          <a:prstGeom prst="rect">
            <a:avLst/>
          </a:prstGeom>
          <a:noFill/>
        </p:spPr>
      </p:pic>
      <p:sp>
        <p:nvSpPr>
          <p:cNvPr id="5" name="4 CuadroTexto"/>
          <p:cNvSpPr txBox="1"/>
          <p:nvPr/>
        </p:nvSpPr>
        <p:spPr>
          <a:xfrm>
            <a:off x="3131840" y="332656"/>
            <a:ext cx="5832648" cy="6247864"/>
          </a:xfrm>
          <a:prstGeom prst="rect">
            <a:avLst/>
          </a:prstGeom>
          <a:noFill/>
        </p:spPr>
        <p:txBody>
          <a:bodyPr wrap="square" rtlCol="0">
            <a:spAutoFit/>
          </a:bodyPr>
          <a:lstStyle/>
          <a:p>
            <a:pPr>
              <a:buFont typeface="Arial" pitchFamily="34" charset="0"/>
              <a:buChar char="•"/>
            </a:pPr>
            <a:r>
              <a:rPr lang="es-ES_tradnl" sz="2000" dirty="0" smtClean="0">
                <a:solidFill>
                  <a:schemeClr val="bg1"/>
                </a:solidFill>
              </a:rPr>
              <a:t>Góngora fue un maestro en el arte del soneto y siempre lo dotó de una gran perfección formal. Sus sonetos abarcan una temática muy variada, desde lo burlesco y satírico al amoroso. </a:t>
            </a:r>
          </a:p>
          <a:p>
            <a:pPr>
              <a:buFont typeface="Arial" pitchFamily="34" charset="0"/>
              <a:buChar char="•"/>
            </a:pPr>
            <a:r>
              <a:rPr lang="es-ES_tradnl" sz="2000" dirty="0" smtClean="0">
                <a:solidFill>
                  <a:schemeClr val="bg1"/>
                </a:solidFill>
              </a:rPr>
              <a:t>La Fábula de Polifemo y Galatea es un poema escrito en octavas reales,  que recrea el asunto mitológico del amor del cíclope Polifemo hacia la ninfa Galatea. La belleza del poema es inigualable. Góngora lo recreo con tal maestría, que el poema se convirtió en uno de los texto capitales del Barroco.</a:t>
            </a:r>
          </a:p>
          <a:p>
            <a:pPr>
              <a:buFont typeface="Arial" pitchFamily="34" charset="0"/>
              <a:buChar char="•"/>
            </a:pPr>
            <a:r>
              <a:rPr lang="es-ES_tradnl" sz="2000" dirty="0" smtClean="0">
                <a:solidFill>
                  <a:schemeClr val="bg1"/>
                </a:solidFill>
              </a:rPr>
              <a:t>Soledades, supuso la culminación del estilo culterano. Se trata de una obra inacabada porque de las cuatro partes de las que constaba el proyecto sólo se escribieron dos</a:t>
            </a:r>
            <a:r>
              <a:rPr lang="es-ES_tradnl" sz="2000" u="sng" dirty="0" smtClean="0">
                <a:solidFill>
                  <a:schemeClr val="bg1"/>
                </a:solidFill>
              </a:rPr>
              <a:t>: Primera Soledad </a:t>
            </a:r>
            <a:r>
              <a:rPr lang="es-ES_tradnl" sz="2000" dirty="0" smtClean="0">
                <a:solidFill>
                  <a:schemeClr val="bg1"/>
                </a:solidFill>
              </a:rPr>
              <a:t>y </a:t>
            </a:r>
            <a:r>
              <a:rPr lang="es-ES_tradnl" sz="2000" u="sng" dirty="0" smtClean="0">
                <a:solidFill>
                  <a:schemeClr val="bg1"/>
                </a:solidFill>
              </a:rPr>
              <a:t>Segunda Soledad.</a:t>
            </a:r>
          </a:p>
          <a:p>
            <a:r>
              <a:rPr lang="es-ES_tradnl" sz="2000" dirty="0" smtClean="0">
                <a:solidFill>
                  <a:schemeClr val="bg1"/>
                </a:solidFill>
              </a:rPr>
              <a:t>El argumento fue sólo un pretexto para que el poeta desplegara todas sus facultades expresivas en su constante idealización de la naturaleza.</a:t>
            </a:r>
          </a:p>
          <a:p>
            <a:pPr>
              <a:buFont typeface="Arial" pitchFamily="34" charset="0"/>
              <a:buChar char="•"/>
            </a:pPr>
            <a:r>
              <a:rPr lang="es-ES_tradnl" sz="2000" dirty="0" smtClean="0">
                <a:solidFill>
                  <a:schemeClr val="bg1"/>
                </a:solidFill>
              </a:rPr>
              <a:t>Entre sus seguidores y admiradores destacan:</a:t>
            </a:r>
          </a:p>
          <a:p>
            <a:r>
              <a:rPr lang="es-ES_tradnl" sz="2000" dirty="0" smtClean="0">
                <a:solidFill>
                  <a:schemeClr val="bg1"/>
                </a:solidFill>
              </a:rPr>
              <a:t>el conde de Villamediana, Pedro Soto de Rojas, Pedro de Espinosa y Juan de Jáuregui.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27584" y="836712"/>
            <a:ext cx="7632848" cy="4752528"/>
          </a:xfrm>
          <a:prstGeom prst="rect">
            <a:avLst/>
          </a:prstGeom>
          <a:noFill/>
        </p:spPr>
        <p:txBody>
          <a:bodyPr wrap="square" rtlCol="0">
            <a:prstTxWarp prst="textPlain">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r>
              <a:rPr lang="es-ES_tradnl"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LA POESÍA CONCEPTISTA. FRANCISCO DE QUEVEDO</a:t>
            </a:r>
            <a:endParaRPr lang="es-ES_tradnl" sz="6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404664"/>
            <a:ext cx="8352928" cy="6247864"/>
          </a:xfrm>
          <a:prstGeom prst="rect">
            <a:avLst/>
          </a:prstGeom>
          <a:noFill/>
        </p:spPr>
        <p:txBody>
          <a:bodyPr wrap="square" rtlCol="0">
            <a:spAutoFit/>
          </a:bodyPr>
          <a:lstStyle/>
          <a:p>
            <a:r>
              <a:rPr lang="es-ES_tradnl" sz="2000" dirty="0" smtClean="0">
                <a:solidFill>
                  <a:schemeClr val="bg1"/>
                </a:solidFill>
              </a:rPr>
              <a:t>Lo que hizo peculiar al conceptismo del siglo XVII fue la intensa acumulación en los poemas de agudezas verbales, juegos semánticos y elipsis. Los poetas conceptistas configuraron su estilo con unos recursos retóricos lingüísticos muy concretos:</a:t>
            </a:r>
          </a:p>
          <a:p>
            <a:r>
              <a:rPr lang="es-ES_tradnl" sz="2000" dirty="0" smtClean="0">
                <a:solidFill>
                  <a:schemeClr val="bg1"/>
                </a:solidFill>
              </a:rPr>
              <a:t>1.Figuaras retóricas de pensamiento: oxímoron, antítesis, paradoja, metáfora, hipérbole, etc.</a:t>
            </a:r>
          </a:p>
          <a:p>
            <a:r>
              <a:rPr lang="es-ES_tradnl" sz="2000" dirty="0" smtClean="0">
                <a:solidFill>
                  <a:schemeClr val="bg1"/>
                </a:solidFill>
              </a:rPr>
              <a:t>2.Juegos de palabras, polisemias, ambigüedades.</a:t>
            </a:r>
          </a:p>
          <a:p>
            <a:r>
              <a:rPr lang="es-ES_tradnl" sz="2000" dirty="0" smtClean="0">
                <a:solidFill>
                  <a:schemeClr val="bg1"/>
                </a:solidFill>
              </a:rPr>
              <a:t>3.Juegos fonéticos: paranomasia, calambur, aliteración, onomatopeya, etc.</a:t>
            </a:r>
          </a:p>
          <a:p>
            <a:r>
              <a:rPr lang="es-ES_tradnl" sz="2000" dirty="0" smtClean="0">
                <a:solidFill>
                  <a:schemeClr val="bg1"/>
                </a:solidFill>
              </a:rPr>
              <a:t>4.Artificios sintácticos con el hipérbaton.</a:t>
            </a:r>
          </a:p>
          <a:p>
            <a:r>
              <a:rPr lang="es-ES_tradnl" sz="2000" dirty="0" smtClean="0">
                <a:solidFill>
                  <a:schemeClr val="bg1"/>
                </a:solidFill>
              </a:rPr>
              <a:t>5.Procedimientos intensificadores de las palabras o renovadores del léxico con neologismos arriesgados.</a:t>
            </a:r>
          </a:p>
          <a:p>
            <a:endParaRPr lang="es-ES_tradnl" sz="2000" dirty="0" smtClean="0">
              <a:solidFill>
                <a:schemeClr val="bg1"/>
              </a:solidFill>
            </a:endParaRPr>
          </a:p>
          <a:p>
            <a:r>
              <a:rPr lang="es-ES_tradnl" sz="2000" dirty="0" smtClean="0">
                <a:solidFill>
                  <a:schemeClr val="bg1"/>
                </a:solidFill>
              </a:rPr>
              <a:t>La máxima figura del conceptismo poético fue el madrileño Francisco de Quevedo y Villegas. Pertenecientes a una familia noble y relacionada con la corte.  Quevedo no fue un hombre pacífico, sino apasionado y violento.</a:t>
            </a:r>
          </a:p>
          <a:p>
            <a:r>
              <a:rPr lang="es-ES_tradnl" sz="2000" dirty="0" smtClean="0">
                <a:solidFill>
                  <a:schemeClr val="bg1"/>
                </a:solidFill>
              </a:rPr>
              <a:t>Su carácter está orientado en dos direcciones:</a:t>
            </a:r>
          </a:p>
          <a:p>
            <a:r>
              <a:rPr lang="es-ES_tradnl" sz="2000" dirty="0" smtClean="0">
                <a:solidFill>
                  <a:schemeClr val="bg1"/>
                </a:solidFill>
              </a:rPr>
              <a:t>1.Interesada por la idealización y el mundo suprahumano, que se refleja en su petrarquismo y en su pesimismo.</a:t>
            </a:r>
          </a:p>
          <a:p>
            <a:r>
              <a:rPr lang="es-ES_tradnl" sz="2000" dirty="0" smtClean="0">
                <a:solidFill>
                  <a:schemeClr val="bg1"/>
                </a:solidFill>
              </a:rPr>
              <a:t>2.Interesada por el mundo infrahumano y plebeyo, que se plasmó en su perspectiva satírica.</a:t>
            </a:r>
            <a:endParaRPr lang="es-ES_tradnl" sz="20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332656"/>
            <a:ext cx="8496944" cy="5940088"/>
          </a:xfrm>
          <a:prstGeom prst="rect">
            <a:avLst/>
          </a:prstGeom>
          <a:noFill/>
        </p:spPr>
        <p:txBody>
          <a:bodyPr wrap="square" rtlCol="0">
            <a:spAutoFit/>
          </a:bodyPr>
          <a:lstStyle/>
          <a:p>
            <a:r>
              <a:rPr lang="es-ES_tradnl" sz="2000" dirty="0" smtClean="0">
                <a:solidFill>
                  <a:schemeClr val="bg1"/>
                </a:solidFill>
              </a:rPr>
              <a:t>Quevedo, al igual que otros escritores barrocos, estaba obsesionado por la utilización de furgor ingenii, que consiste en considerar la escritura como un juego verbal para probar la capacidad perceptiva del lector.</a:t>
            </a:r>
          </a:p>
          <a:p>
            <a:r>
              <a:rPr lang="es-ES_tradnl" sz="2000" dirty="0" smtClean="0">
                <a:solidFill>
                  <a:schemeClr val="bg1"/>
                </a:solidFill>
              </a:rPr>
              <a:t>La poesía de Quevedo se agrupa en cuatro apartados:</a:t>
            </a:r>
          </a:p>
          <a:p>
            <a:pPr>
              <a:buFont typeface="Arial" pitchFamily="34" charset="0"/>
              <a:buChar char="•"/>
            </a:pPr>
            <a:r>
              <a:rPr lang="es-ES_tradnl" sz="2000" dirty="0" smtClean="0">
                <a:solidFill>
                  <a:schemeClr val="bg1"/>
                </a:solidFill>
              </a:rPr>
              <a:t>La poesía moral acoge los poemas que representan un carácter moralizante y reflexivo, existencial, metafísico y religioso. La clave de este conjunto poético hay que buscarla en el pesimismo existencial del poeta ante su experiencia personal y la realidad. Sus temas esenciales son el paso del tiempo, la brevedad de la vida y la amenaza constante de la muerte.</a:t>
            </a:r>
          </a:p>
          <a:p>
            <a:pPr>
              <a:buFont typeface="Arial" pitchFamily="34" charset="0"/>
              <a:buChar char="•"/>
            </a:pPr>
            <a:r>
              <a:rPr lang="es-ES_tradnl" sz="2000" dirty="0" smtClean="0">
                <a:solidFill>
                  <a:schemeClr val="bg1"/>
                </a:solidFill>
              </a:rPr>
              <a:t>La poesía amorosa de Quevedo, la más importante de su siglo, constituye la producción más paradójica del autor: misántropo y misógino, fue, sin embargo, el gran cantor del amor de la mujer. Considera al amor como un ideal inalcanzable en la que el placer queda descartado.</a:t>
            </a:r>
          </a:p>
          <a:p>
            <a:pPr>
              <a:buFont typeface="Arial" pitchFamily="34" charset="0"/>
              <a:buChar char="•"/>
            </a:pPr>
            <a:r>
              <a:rPr lang="es-ES_tradnl" sz="2000" dirty="0" smtClean="0">
                <a:solidFill>
                  <a:schemeClr val="bg1"/>
                </a:solidFill>
              </a:rPr>
              <a:t>La poesía satírica y burlesca es la más conocida y popular. En esta poesía realiza un enorme despliegue de figuras retóricas. Quevedo se burla de todo. En este apartado destacan las </a:t>
            </a:r>
            <a:r>
              <a:rPr lang="es-ES_tradnl" sz="2000" i="1" dirty="0" smtClean="0">
                <a:solidFill>
                  <a:schemeClr val="bg1"/>
                </a:solidFill>
              </a:rPr>
              <a:t>letrillas, </a:t>
            </a:r>
            <a:r>
              <a:rPr lang="es-ES_tradnl" sz="2000" dirty="0" smtClean="0">
                <a:solidFill>
                  <a:schemeClr val="bg1"/>
                </a:solidFill>
              </a:rPr>
              <a:t>por sus ataques al dinero y las riquezas, al matrimonio y a personajes de la época.</a:t>
            </a:r>
          </a:p>
          <a:p>
            <a:pPr>
              <a:buFont typeface="Arial" pitchFamily="34" charset="0"/>
              <a:buChar char="•"/>
            </a:pPr>
            <a:r>
              <a:rPr lang="es-ES_tradnl" sz="2000" dirty="0" smtClean="0">
                <a:solidFill>
                  <a:schemeClr val="bg1"/>
                </a:solidFill>
              </a:rPr>
              <a:t>La poesía política fue muy inferior a las demás. El poeta reflexionó sobre España y censuró la corrupción. Quevedo mostró una agresividad virulenta.</a:t>
            </a:r>
            <a:endParaRPr lang="es-ES_tradnl" sz="20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t3.gstatic.com/images?q=tbn:ANd9GcRdZPiMg-b8bldLRNwTX2CCOzGtvQR2ghul5vmYUBo8Nb-SU2iDew"/>
          <p:cNvPicPr>
            <a:picLocks noChangeAspect="1" noChangeArrowheads="1"/>
          </p:cNvPicPr>
          <p:nvPr/>
        </p:nvPicPr>
        <p:blipFill>
          <a:blip r:embed="rId2" cstate="print"/>
          <a:srcRect/>
          <a:stretch>
            <a:fillRect/>
          </a:stretch>
        </p:blipFill>
        <p:spPr bwMode="auto">
          <a:xfrm>
            <a:off x="4932040" y="980728"/>
            <a:ext cx="3932743" cy="5112568"/>
          </a:xfrm>
          <a:prstGeom prst="rect">
            <a:avLst/>
          </a:prstGeom>
          <a:noFill/>
        </p:spPr>
      </p:pic>
      <p:sp>
        <p:nvSpPr>
          <p:cNvPr id="3" name="2 CuadroTexto"/>
          <p:cNvSpPr txBox="1"/>
          <p:nvPr/>
        </p:nvSpPr>
        <p:spPr>
          <a:xfrm>
            <a:off x="539552" y="1196752"/>
            <a:ext cx="4032448" cy="1569660"/>
          </a:xfrm>
          <a:prstGeom prst="rect">
            <a:avLst/>
          </a:prstGeom>
          <a:noFill/>
        </p:spPr>
        <p:txBody>
          <a:bodyPr wrap="square" rtlCol="0">
            <a:prstTxWarp prst="textPlain">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r>
              <a:rPr lang="es-ES_tradnl" sz="9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FIN</a:t>
            </a:r>
            <a:endParaRPr lang="es-ES_tradnl" sz="9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870</Words>
  <Application>Microsoft Office PowerPoint</Application>
  <PresentationFormat>Presentación en pantalla (4:3)</PresentationFormat>
  <Paragraphs>37</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Diapositiva 1</vt:lpstr>
      <vt:lpstr>Diapositiva 2</vt:lpstr>
      <vt:lpstr>Diapositiva 3</vt:lpstr>
      <vt:lpstr>Diapositiva 4</vt:lpstr>
      <vt:lpstr>Diapositiva 5</vt:lpstr>
      <vt:lpstr>Diapositiva 6</vt:lpstr>
      <vt:lpstr>Diapositiva 7</vt:lpstr>
      <vt:lpstr>Diapositiva 8</vt:lpstr>
    </vt:vector>
  </TitlesOfParts>
  <Company>http://www.centor.mx.gd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Centor</dc:creator>
  <cp:lastModifiedBy>Centor</cp:lastModifiedBy>
  <cp:revision>15</cp:revision>
  <dcterms:created xsi:type="dcterms:W3CDTF">2012-04-23T17:39:59Z</dcterms:created>
  <dcterms:modified xsi:type="dcterms:W3CDTF">2012-04-23T19:30:27Z</dcterms:modified>
</cp:coreProperties>
</file>