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2" r:id="rId5"/>
    <p:sldId id="260" r:id="rId6"/>
    <p:sldId id="261" r:id="rId7"/>
    <p:sldId id="262" r:id="rId8"/>
    <p:sldId id="263" r:id="rId9"/>
    <p:sldId id="264" r:id="rId10"/>
    <p:sldId id="281" r:id="rId11"/>
    <p:sldId id="280" r:id="rId12"/>
    <p:sldId id="265" r:id="rId13"/>
    <p:sldId id="273" r:id="rId14"/>
    <p:sldId id="274" r:id="rId15"/>
    <p:sldId id="275" r:id="rId16"/>
    <p:sldId id="276" r:id="rId17"/>
    <p:sldId id="282" r:id="rId18"/>
    <p:sldId id="277" r:id="rId19"/>
    <p:sldId id="278" r:id="rId20"/>
    <p:sldId id="287" r:id="rId21"/>
    <p:sldId id="288" r:id="rId22"/>
    <p:sldId id="283" r:id="rId23"/>
    <p:sldId id="286" r:id="rId24"/>
    <p:sldId id="284" r:id="rId25"/>
    <p:sldId id="285" r:id="rId26"/>
    <p:sldId id="289" r:id="rId27"/>
    <p:sldId id="290" r:id="rId28"/>
    <p:sldId id="291" r:id="rId29"/>
    <p:sldId id="293" r:id="rId30"/>
    <p:sldId id="313" r:id="rId31"/>
    <p:sldId id="314" r:id="rId32"/>
    <p:sldId id="294" r:id="rId33"/>
    <p:sldId id="298" r:id="rId34"/>
    <p:sldId id="299" r:id="rId35"/>
    <p:sldId id="295" r:id="rId36"/>
    <p:sldId id="300" r:id="rId37"/>
    <p:sldId id="304" r:id="rId38"/>
    <p:sldId id="305" r:id="rId39"/>
    <p:sldId id="306" r:id="rId40"/>
    <p:sldId id="307" r:id="rId41"/>
    <p:sldId id="308" r:id="rId42"/>
    <p:sldId id="309" r:id="rId43"/>
    <p:sldId id="310" r:id="rId44"/>
    <p:sldId id="311" r:id="rId45"/>
    <p:sldId id="312" r:id="rId46"/>
    <p:sldId id="302" r:id="rId47"/>
    <p:sldId id="303" r:id="rId4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2E82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6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37E73-22A6-4DCC-A89B-2070CC0AD0B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9B5FB8E6-6DBD-4397-B5F0-94EE698CD84E}">
      <dgm:prSet phldrT="[Texto]"/>
      <dgm:spPr/>
      <dgm:t>
        <a:bodyPr/>
        <a:lstStyle/>
        <a:p>
          <a:r>
            <a:rPr lang="es-ES" dirty="0" smtClean="0"/>
            <a:t>1-</a:t>
          </a:r>
          <a:endParaRPr lang="es-ES" dirty="0"/>
        </a:p>
      </dgm:t>
    </dgm:pt>
    <dgm:pt modelId="{46C2A9B5-FAB7-4A84-9D60-7E088867D662}" type="parTrans" cxnId="{0DDF8623-911E-4072-A530-6ABF3D32189D}">
      <dgm:prSet/>
      <dgm:spPr/>
      <dgm:t>
        <a:bodyPr/>
        <a:lstStyle/>
        <a:p>
          <a:endParaRPr lang="es-ES"/>
        </a:p>
      </dgm:t>
    </dgm:pt>
    <dgm:pt modelId="{7E1CF825-6785-492D-9DF7-B37CECB7E580}" type="sibTrans" cxnId="{0DDF8623-911E-4072-A530-6ABF3D32189D}">
      <dgm:prSet/>
      <dgm:spPr/>
      <dgm:t>
        <a:bodyPr/>
        <a:lstStyle/>
        <a:p>
          <a:endParaRPr lang="es-ES"/>
        </a:p>
      </dgm:t>
    </dgm:pt>
    <dgm:pt modelId="{D7C12A96-7137-49A0-9C30-5820975E9732}">
      <dgm:prSet phldrT="[Texto]"/>
      <dgm:spPr/>
      <dgm:t>
        <a:bodyPr/>
        <a:lstStyle/>
        <a:p>
          <a:r>
            <a:rPr lang="es-ES" dirty="0" smtClean="0"/>
            <a:t>Democratización de España</a:t>
          </a:r>
          <a:endParaRPr lang="es-ES" dirty="0"/>
        </a:p>
      </dgm:t>
    </dgm:pt>
    <dgm:pt modelId="{F27A89A5-A367-4F03-8143-094639988361}" type="parTrans" cxnId="{99F22EF2-93AB-4CA5-8B67-37661D4F260F}">
      <dgm:prSet/>
      <dgm:spPr/>
      <dgm:t>
        <a:bodyPr/>
        <a:lstStyle/>
        <a:p>
          <a:endParaRPr lang="es-ES"/>
        </a:p>
      </dgm:t>
    </dgm:pt>
    <dgm:pt modelId="{94EE2B77-EECB-4456-9FAD-1377B777A00B}" type="sibTrans" cxnId="{99F22EF2-93AB-4CA5-8B67-37661D4F260F}">
      <dgm:prSet/>
      <dgm:spPr/>
      <dgm:t>
        <a:bodyPr/>
        <a:lstStyle/>
        <a:p>
          <a:endParaRPr lang="es-ES"/>
        </a:p>
      </dgm:t>
    </dgm:pt>
    <dgm:pt modelId="{30E0BB90-4DDD-4052-9849-EB06A8EC3A25}">
      <dgm:prSet phldrT="[Texto]"/>
      <dgm:spPr/>
      <dgm:t>
        <a:bodyPr/>
        <a:lstStyle/>
        <a:p>
          <a:r>
            <a:rPr lang="es-ES" dirty="0" smtClean="0"/>
            <a:t>2-</a:t>
          </a:r>
          <a:endParaRPr lang="es-ES" dirty="0"/>
        </a:p>
      </dgm:t>
    </dgm:pt>
    <dgm:pt modelId="{E1D1EC34-D70A-4EA5-9E21-AAA1D33E7DF5}" type="parTrans" cxnId="{CD1B639E-1418-4E28-BD6B-6E1163401BB1}">
      <dgm:prSet/>
      <dgm:spPr/>
      <dgm:t>
        <a:bodyPr/>
        <a:lstStyle/>
        <a:p>
          <a:endParaRPr lang="es-ES"/>
        </a:p>
      </dgm:t>
    </dgm:pt>
    <dgm:pt modelId="{FE776E7D-2047-4896-A77C-2EBBCB2C262D}" type="sibTrans" cxnId="{CD1B639E-1418-4E28-BD6B-6E1163401BB1}">
      <dgm:prSet/>
      <dgm:spPr/>
      <dgm:t>
        <a:bodyPr/>
        <a:lstStyle/>
        <a:p>
          <a:endParaRPr lang="es-ES"/>
        </a:p>
      </dgm:t>
    </dgm:pt>
    <dgm:pt modelId="{82D76BD8-808E-4F08-A80C-81C60A339700}">
      <dgm:prSet phldrT="[Texto]"/>
      <dgm:spPr/>
      <dgm:t>
        <a:bodyPr/>
        <a:lstStyle/>
        <a:p>
          <a:r>
            <a:rPr lang="es-ES" dirty="0" smtClean="0"/>
            <a:t>Europeización de la sociedad</a:t>
          </a:r>
          <a:endParaRPr lang="es-ES" dirty="0"/>
        </a:p>
      </dgm:t>
    </dgm:pt>
    <dgm:pt modelId="{8E617A01-4792-4870-A5E7-4DB3EDE37B91}" type="parTrans" cxnId="{30039F94-5765-483E-9B20-A1EEEF3CD381}">
      <dgm:prSet/>
      <dgm:spPr/>
      <dgm:t>
        <a:bodyPr/>
        <a:lstStyle/>
        <a:p>
          <a:endParaRPr lang="es-ES"/>
        </a:p>
      </dgm:t>
    </dgm:pt>
    <dgm:pt modelId="{4FB2378A-ACB0-4AE7-AFA2-D4C434A553D1}" type="sibTrans" cxnId="{30039F94-5765-483E-9B20-A1EEEF3CD381}">
      <dgm:prSet/>
      <dgm:spPr/>
      <dgm:t>
        <a:bodyPr/>
        <a:lstStyle/>
        <a:p>
          <a:endParaRPr lang="es-ES"/>
        </a:p>
      </dgm:t>
    </dgm:pt>
    <dgm:pt modelId="{49DB0B83-5564-4F16-B1D5-0AC16483CD27}">
      <dgm:prSet phldrT="[Texto]"/>
      <dgm:spPr/>
      <dgm:t>
        <a:bodyPr/>
        <a:lstStyle/>
        <a:p>
          <a:r>
            <a:rPr lang="es-ES" dirty="0" smtClean="0"/>
            <a:t>3-</a:t>
          </a:r>
          <a:endParaRPr lang="es-ES" dirty="0"/>
        </a:p>
      </dgm:t>
    </dgm:pt>
    <dgm:pt modelId="{BBDFFA47-913C-495B-B413-17C13103F19A}" type="parTrans" cxnId="{38FB6D3F-9671-4A19-8F9B-2A3B2997A56A}">
      <dgm:prSet/>
      <dgm:spPr/>
      <dgm:t>
        <a:bodyPr/>
        <a:lstStyle/>
        <a:p>
          <a:endParaRPr lang="es-ES"/>
        </a:p>
      </dgm:t>
    </dgm:pt>
    <dgm:pt modelId="{CA28B982-2C41-4032-8480-7708EAF5B5DE}" type="sibTrans" cxnId="{38FB6D3F-9671-4A19-8F9B-2A3B2997A56A}">
      <dgm:prSet/>
      <dgm:spPr/>
      <dgm:t>
        <a:bodyPr/>
        <a:lstStyle/>
        <a:p>
          <a:endParaRPr lang="es-ES"/>
        </a:p>
      </dgm:t>
    </dgm:pt>
    <dgm:pt modelId="{1535E95C-C61C-429D-B8E0-ABA95B52D806}">
      <dgm:prSet phldrT="[Texto]"/>
      <dgm:spPr/>
      <dgm:t>
        <a:bodyPr/>
        <a:lstStyle/>
        <a:p>
          <a:r>
            <a:rPr lang="es-ES" dirty="0" smtClean="0"/>
            <a:t>Desarrollo de la ciencia y la educación</a:t>
          </a:r>
          <a:endParaRPr lang="es-ES" dirty="0"/>
        </a:p>
      </dgm:t>
    </dgm:pt>
    <dgm:pt modelId="{FA0508B1-E450-4BCB-AA3F-4BC8C939A3FD}" type="parTrans" cxnId="{5958C01B-0E14-4960-BA3B-8969E0064BAD}">
      <dgm:prSet/>
      <dgm:spPr/>
      <dgm:t>
        <a:bodyPr/>
        <a:lstStyle/>
        <a:p>
          <a:endParaRPr lang="es-ES"/>
        </a:p>
      </dgm:t>
    </dgm:pt>
    <dgm:pt modelId="{5A4D2ACB-BA60-4448-92A5-6458A94A0484}" type="sibTrans" cxnId="{5958C01B-0E14-4960-BA3B-8969E0064BAD}">
      <dgm:prSet/>
      <dgm:spPr/>
      <dgm:t>
        <a:bodyPr/>
        <a:lstStyle/>
        <a:p>
          <a:endParaRPr lang="es-ES"/>
        </a:p>
      </dgm:t>
    </dgm:pt>
    <dgm:pt modelId="{2688F596-1CB5-4B58-95B9-309BB224EC80}">
      <dgm:prSet phldrT="[Texto]"/>
      <dgm:spPr/>
      <dgm:t>
        <a:bodyPr/>
        <a:lstStyle/>
        <a:p>
          <a:r>
            <a:rPr lang="es-ES" dirty="0" smtClean="0"/>
            <a:t>4-</a:t>
          </a:r>
          <a:endParaRPr lang="es-ES" dirty="0"/>
        </a:p>
      </dgm:t>
    </dgm:pt>
    <dgm:pt modelId="{5917CAC1-A24B-4723-BF75-4C6E6FD3A2EF}" type="parTrans" cxnId="{CC50282F-97DA-4651-A8C2-89F6D8499B68}">
      <dgm:prSet/>
      <dgm:spPr/>
      <dgm:t>
        <a:bodyPr/>
        <a:lstStyle/>
        <a:p>
          <a:endParaRPr lang="es-ES"/>
        </a:p>
      </dgm:t>
    </dgm:pt>
    <dgm:pt modelId="{5ADA003F-E101-44A2-9D2B-E53BAB50B5D4}" type="sibTrans" cxnId="{CC50282F-97DA-4651-A8C2-89F6D8499B68}">
      <dgm:prSet/>
      <dgm:spPr/>
      <dgm:t>
        <a:bodyPr/>
        <a:lstStyle/>
        <a:p>
          <a:endParaRPr lang="es-ES"/>
        </a:p>
      </dgm:t>
    </dgm:pt>
    <dgm:pt modelId="{D03E0CEA-D076-43FA-83E5-EE3C5682818A}">
      <dgm:prSet/>
      <dgm:spPr/>
      <dgm:t>
        <a:bodyPr/>
        <a:lstStyle/>
        <a:p>
          <a:r>
            <a:rPr lang="es-ES" dirty="0" smtClean="0"/>
            <a:t>Difusión de sus ideas de forma pedagógica gracias al “ensayo”</a:t>
          </a:r>
          <a:endParaRPr lang="es-ES" dirty="0"/>
        </a:p>
      </dgm:t>
    </dgm:pt>
    <dgm:pt modelId="{4FB2A6AB-0114-4804-AE17-CE06DBFF1136}" type="parTrans" cxnId="{2ABD3B27-8084-4AB6-B16D-C1CB5A8CA506}">
      <dgm:prSet/>
      <dgm:spPr/>
      <dgm:t>
        <a:bodyPr/>
        <a:lstStyle/>
        <a:p>
          <a:endParaRPr lang="es-ES"/>
        </a:p>
      </dgm:t>
    </dgm:pt>
    <dgm:pt modelId="{07205778-A860-4904-A584-CB64DC39A692}" type="sibTrans" cxnId="{2ABD3B27-8084-4AB6-B16D-C1CB5A8CA506}">
      <dgm:prSet/>
      <dgm:spPr/>
      <dgm:t>
        <a:bodyPr/>
        <a:lstStyle/>
        <a:p>
          <a:endParaRPr lang="es-ES"/>
        </a:p>
      </dgm:t>
    </dgm:pt>
    <dgm:pt modelId="{1B4850B0-E060-4068-A4AA-3548D0F81117}" type="pres">
      <dgm:prSet presAssocID="{B7437E73-22A6-4DCC-A89B-2070CC0AD0BD}" presName="linearFlow" presStyleCnt="0">
        <dgm:presLayoutVars>
          <dgm:dir/>
          <dgm:animLvl val="lvl"/>
          <dgm:resizeHandles val="exact"/>
        </dgm:presLayoutVars>
      </dgm:prSet>
      <dgm:spPr/>
      <dgm:t>
        <a:bodyPr/>
        <a:lstStyle/>
        <a:p>
          <a:endParaRPr lang="es-ES"/>
        </a:p>
      </dgm:t>
    </dgm:pt>
    <dgm:pt modelId="{DA9E5D29-2C05-45C0-94B2-07A8D72F66A8}" type="pres">
      <dgm:prSet presAssocID="{9B5FB8E6-6DBD-4397-B5F0-94EE698CD84E}" presName="composite" presStyleCnt="0"/>
      <dgm:spPr/>
    </dgm:pt>
    <dgm:pt modelId="{2CA06B2D-224E-42F7-B8F1-14D0B27192CE}" type="pres">
      <dgm:prSet presAssocID="{9B5FB8E6-6DBD-4397-B5F0-94EE698CD84E}" presName="parentText" presStyleLbl="alignNode1" presStyleIdx="0" presStyleCnt="4">
        <dgm:presLayoutVars>
          <dgm:chMax val="1"/>
          <dgm:bulletEnabled val="1"/>
        </dgm:presLayoutVars>
      </dgm:prSet>
      <dgm:spPr/>
      <dgm:t>
        <a:bodyPr/>
        <a:lstStyle/>
        <a:p>
          <a:endParaRPr lang="es-ES"/>
        </a:p>
      </dgm:t>
    </dgm:pt>
    <dgm:pt modelId="{46A66F9C-DABA-4B46-9C3E-4BD80D71EC87}" type="pres">
      <dgm:prSet presAssocID="{9B5FB8E6-6DBD-4397-B5F0-94EE698CD84E}" presName="descendantText" presStyleLbl="alignAcc1" presStyleIdx="0" presStyleCnt="4" custLinFactNeighborX="244" custLinFactNeighborY="9529">
        <dgm:presLayoutVars>
          <dgm:bulletEnabled val="1"/>
        </dgm:presLayoutVars>
      </dgm:prSet>
      <dgm:spPr/>
      <dgm:t>
        <a:bodyPr/>
        <a:lstStyle/>
        <a:p>
          <a:endParaRPr lang="es-ES"/>
        </a:p>
      </dgm:t>
    </dgm:pt>
    <dgm:pt modelId="{59AF37E9-B09C-4242-8E3A-984392BBA02E}" type="pres">
      <dgm:prSet presAssocID="{7E1CF825-6785-492D-9DF7-B37CECB7E580}" presName="sp" presStyleCnt="0"/>
      <dgm:spPr/>
    </dgm:pt>
    <dgm:pt modelId="{CFBBD9D7-9BD0-4449-92B6-66D372A1B5C5}" type="pres">
      <dgm:prSet presAssocID="{30E0BB90-4DDD-4052-9849-EB06A8EC3A25}" presName="composite" presStyleCnt="0"/>
      <dgm:spPr/>
    </dgm:pt>
    <dgm:pt modelId="{36DB6C98-89F9-4366-98D3-F3E5CCF51723}" type="pres">
      <dgm:prSet presAssocID="{30E0BB90-4DDD-4052-9849-EB06A8EC3A25}" presName="parentText" presStyleLbl="alignNode1" presStyleIdx="1" presStyleCnt="4">
        <dgm:presLayoutVars>
          <dgm:chMax val="1"/>
          <dgm:bulletEnabled val="1"/>
        </dgm:presLayoutVars>
      </dgm:prSet>
      <dgm:spPr/>
      <dgm:t>
        <a:bodyPr/>
        <a:lstStyle/>
        <a:p>
          <a:endParaRPr lang="es-ES"/>
        </a:p>
      </dgm:t>
    </dgm:pt>
    <dgm:pt modelId="{A761CF91-7EAE-4816-BD6A-9E9183239D06}" type="pres">
      <dgm:prSet presAssocID="{30E0BB90-4DDD-4052-9849-EB06A8EC3A25}" presName="descendantText" presStyleLbl="alignAcc1" presStyleIdx="1" presStyleCnt="4">
        <dgm:presLayoutVars>
          <dgm:bulletEnabled val="1"/>
        </dgm:presLayoutVars>
      </dgm:prSet>
      <dgm:spPr/>
      <dgm:t>
        <a:bodyPr/>
        <a:lstStyle/>
        <a:p>
          <a:endParaRPr lang="es-ES"/>
        </a:p>
      </dgm:t>
    </dgm:pt>
    <dgm:pt modelId="{07C9D2DE-0006-4B58-A36E-01C7DC9DE78D}" type="pres">
      <dgm:prSet presAssocID="{FE776E7D-2047-4896-A77C-2EBBCB2C262D}" presName="sp" presStyleCnt="0"/>
      <dgm:spPr/>
    </dgm:pt>
    <dgm:pt modelId="{D48E29DE-6AF0-41D5-9D47-073647C88DB1}" type="pres">
      <dgm:prSet presAssocID="{49DB0B83-5564-4F16-B1D5-0AC16483CD27}" presName="composite" presStyleCnt="0"/>
      <dgm:spPr/>
    </dgm:pt>
    <dgm:pt modelId="{908D31A9-CE11-45DB-9EE6-2B7DA36C6D55}" type="pres">
      <dgm:prSet presAssocID="{49DB0B83-5564-4F16-B1D5-0AC16483CD27}" presName="parentText" presStyleLbl="alignNode1" presStyleIdx="2" presStyleCnt="4">
        <dgm:presLayoutVars>
          <dgm:chMax val="1"/>
          <dgm:bulletEnabled val="1"/>
        </dgm:presLayoutVars>
      </dgm:prSet>
      <dgm:spPr/>
      <dgm:t>
        <a:bodyPr/>
        <a:lstStyle/>
        <a:p>
          <a:endParaRPr lang="es-ES"/>
        </a:p>
      </dgm:t>
    </dgm:pt>
    <dgm:pt modelId="{400F0E6B-8D2B-4C0C-A3E8-44597D799749}" type="pres">
      <dgm:prSet presAssocID="{49DB0B83-5564-4F16-B1D5-0AC16483CD27}" presName="descendantText" presStyleLbl="alignAcc1" presStyleIdx="2" presStyleCnt="4">
        <dgm:presLayoutVars>
          <dgm:bulletEnabled val="1"/>
        </dgm:presLayoutVars>
      </dgm:prSet>
      <dgm:spPr/>
      <dgm:t>
        <a:bodyPr/>
        <a:lstStyle/>
        <a:p>
          <a:endParaRPr lang="es-ES"/>
        </a:p>
      </dgm:t>
    </dgm:pt>
    <dgm:pt modelId="{65345C9B-8F29-4F95-90B2-B9E31C52CEE0}" type="pres">
      <dgm:prSet presAssocID="{CA28B982-2C41-4032-8480-7708EAF5B5DE}" presName="sp" presStyleCnt="0"/>
      <dgm:spPr/>
    </dgm:pt>
    <dgm:pt modelId="{8A77075F-4655-45F2-BF71-F169B6BEF610}" type="pres">
      <dgm:prSet presAssocID="{2688F596-1CB5-4B58-95B9-309BB224EC80}" presName="composite" presStyleCnt="0"/>
      <dgm:spPr/>
    </dgm:pt>
    <dgm:pt modelId="{0B96FCCA-BD9B-4982-A595-DC415CEA28F0}" type="pres">
      <dgm:prSet presAssocID="{2688F596-1CB5-4B58-95B9-309BB224EC80}" presName="parentText" presStyleLbl="alignNode1" presStyleIdx="3" presStyleCnt="4">
        <dgm:presLayoutVars>
          <dgm:chMax val="1"/>
          <dgm:bulletEnabled val="1"/>
        </dgm:presLayoutVars>
      </dgm:prSet>
      <dgm:spPr/>
      <dgm:t>
        <a:bodyPr/>
        <a:lstStyle/>
        <a:p>
          <a:endParaRPr lang="es-ES"/>
        </a:p>
      </dgm:t>
    </dgm:pt>
    <dgm:pt modelId="{286E1EEE-7047-4285-A9E9-2F509BFE71D2}" type="pres">
      <dgm:prSet presAssocID="{2688F596-1CB5-4B58-95B9-309BB224EC80}" presName="descendantText" presStyleLbl="alignAcc1" presStyleIdx="3" presStyleCnt="4">
        <dgm:presLayoutVars>
          <dgm:bulletEnabled val="1"/>
        </dgm:presLayoutVars>
      </dgm:prSet>
      <dgm:spPr/>
      <dgm:t>
        <a:bodyPr/>
        <a:lstStyle/>
        <a:p>
          <a:endParaRPr lang="es-ES"/>
        </a:p>
      </dgm:t>
    </dgm:pt>
  </dgm:ptLst>
  <dgm:cxnLst>
    <dgm:cxn modelId="{87ECE523-3B3E-4201-BA97-E61FD21F6460}" type="presOf" srcId="{9B5FB8E6-6DBD-4397-B5F0-94EE698CD84E}" destId="{2CA06B2D-224E-42F7-B8F1-14D0B27192CE}" srcOrd="0" destOrd="0" presId="urn:microsoft.com/office/officeart/2005/8/layout/chevron2"/>
    <dgm:cxn modelId="{94F7FC37-256A-4A8D-9883-5DF6ACEB95B8}" type="presOf" srcId="{1535E95C-C61C-429D-B8E0-ABA95B52D806}" destId="{400F0E6B-8D2B-4C0C-A3E8-44597D799749}" srcOrd="0" destOrd="0" presId="urn:microsoft.com/office/officeart/2005/8/layout/chevron2"/>
    <dgm:cxn modelId="{5958C01B-0E14-4960-BA3B-8969E0064BAD}" srcId="{49DB0B83-5564-4F16-B1D5-0AC16483CD27}" destId="{1535E95C-C61C-429D-B8E0-ABA95B52D806}" srcOrd="0" destOrd="0" parTransId="{FA0508B1-E450-4BCB-AA3F-4BC8C939A3FD}" sibTransId="{5A4D2ACB-BA60-4448-92A5-6458A94A0484}"/>
    <dgm:cxn modelId="{7D043140-60E8-4967-B1E9-58DF62FECE2A}" type="presOf" srcId="{B7437E73-22A6-4DCC-A89B-2070CC0AD0BD}" destId="{1B4850B0-E060-4068-A4AA-3548D0F81117}" srcOrd="0" destOrd="0" presId="urn:microsoft.com/office/officeart/2005/8/layout/chevron2"/>
    <dgm:cxn modelId="{38FB6D3F-9671-4A19-8F9B-2A3B2997A56A}" srcId="{B7437E73-22A6-4DCC-A89B-2070CC0AD0BD}" destId="{49DB0B83-5564-4F16-B1D5-0AC16483CD27}" srcOrd="2" destOrd="0" parTransId="{BBDFFA47-913C-495B-B413-17C13103F19A}" sibTransId="{CA28B982-2C41-4032-8480-7708EAF5B5DE}"/>
    <dgm:cxn modelId="{30039F94-5765-483E-9B20-A1EEEF3CD381}" srcId="{30E0BB90-4DDD-4052-9849-EB06A8EC3A25}" destId="{82D76BD8-808E-4F08-A80C-81C60A339700}" srcOrd="0" destOrd="0" parTransId="{8E617A01-4792-4870-A5E7-4DB3EDE37B91}" sibTransId="{4FB2378A-ACB0-4AE7-AFA2-D4C434A553D1}"/>
    <dgm:cxn modelId="{CD1B639E-1418-4E28-BD6B-6E1163401BB1}" srcId="{B7437E73-22A6-4DCC-A89B-2070CC0AD0BD}" destId="{30E0BB90-4DDD-4052-9849-EB06A8EC3A25}" srcOrd="1" destOrd="0" parTransId="{E1D1EC34-D70A-4EA5-9E21-AAA1D33E7DF5}" sibTransId="{FE776E7D-2047-4896-A77C-2EBBCB2C262D}"/>
    <dgm:cxn modelId="{99F22EF2-93AB-4CA5-8B67-37661D4F260F}" srcId="{9B5FB8E6-6DBD-4397-B5F0-94EE698CD84E}" destId="{D7C12A96-7137-49A0-9C30-5820975E9732}" srcOrd="0" destOrd="0" parTransId="{F27A89A5-A367-4F03-8143-094639988361}" sibTransId="{94EE2B77-EECB-4456-9FAD-1377B777A00B}"/>
    <dgm:cxn modelId="{16711230-33C6-43CC-BE24-935F871D52D4}" type="presOf" srcId="{2688F596-1CB5-4B58-95B9-309BB224EC80}" destId="{0B96FCCA-BD9B-4982-A595-DC415CEA28F0}" srcOrd="0" destOrd="0" presId="urn:microsoft.com/office/officeart/2005/8/layout/chevron2"/>
    <dgm:cxn modelId="{CC50282F-97DA-4651-A8C2-89F6D8499B68}" srcId="{B7437E73-22A6-4DCC-A89B-2070CC0AD0BD}" destId="{2688F596-1CB5-4B58-95B9-309BB224EC80}" srcOrd="3" destOrd="0" parTransId="{5917CAC1-A24B-4723-BF75-4C6E6FD3A2EF}" sibTransId="{5ADA003F-E101-44A2-9D2B-E53BAB50B5D4}"/>
    <dgm:cxn modelId="{A862C2A8-1215-4561-94B4-7D52631A4F06}" type="presOf" srcId="{D03E0CEA-D076-43FA-83E5-EE3C5682818A}" destId="{286E1EEE-7047-4285-A9E9-2F509BFE71D2}" srcOrd="0" destOrd="0" presId="urn:microsoft.com/office/officeart/2005/8/layout/chevron2"/>
    <dgm:cxn modelId="{6B472853-0B8D-478E-AA1F-4474E26BB4FC}" type="presOf" srcId="{82D76BD8-808E-4F08-A80C-81C60A339700}" destId="{A761CF91-7EAE-4816-BD6A-9E9183239D06}" srcOrd="0" destOrd="0" presId="urn:microsoft.com/office/officeart/2005/8/layout/chevron2"/>
    <dgm:cxn modelId="{8E7553E0-B5AF-425E-AE44-2ADF160B31B4}" type="presOf" srcId="{30E0BB90-4DDD-4052-9849-EB06A8EC3A25}" destId="{36DB6C98-89F9-4366-98D3-F3E5CCF51723}" srcOrd="0" destOrd="0" presId="urn:microsoft.com/office/officeart/2005/8/layout/chevron2"/>
    <dgm:cxn modelId="{14D541F9-4FBB-476F-84FD-F1639C268BD4}" type="presOf" srcId="{49DB0B83-5564-4F16-B1D5-0AC16483CD27}" destId="{908D31A9-CE11-45DB-9EE6-2B7DA36C6D55}" srcOrd="0" destOrd="0" presId="urn:microsoft.com/office/officeart/2005/8/layout/chevron2"/>
    <dgm:cxn modelId="{0DDF8623-911E-4072-A530-6ABF3D32189D}" srcId="{B7437E73-22A6-4DCC-A89B-2070CC0AD0BD}" destId="{9B5FB8E6-6DBD-4397-B5F0-94EE698CD84E}" srcOrd="0" destOrd="0" parTransId="{46C2A9B5-FAB7-4A84-9D60-7E088867D662}" sibTransId="{7E1CF825-6785-492D-9DF7-B37CECB7E580}"/>
    <dgm:cxn modelId="{F1D5CD3F-D140-4159-965A-11E8697772F8}" type="presOf" srcId="{D7C12A96-7137-49A0-9C30-5820975E9732}" destId="{46A66F9C-DABA-4B46-9C3E-4BD80D71EC87}" srcOrd="0" destOrd="0" presId="urn:microsoft.com/office/officeart/2005/8/layout/chevron2"/>
    <dgm:cxn modelId="{2ABD3B27-8084-4AB6-B16D-C1CB5A8CA506}" srcId="{2688F596-1CB5-4B58-95B9-309BB224EC80}" destId="{D03E0CEA-D076-43FA-83E5-EE3C5682818A}" srcOrd="0" destOrd="0" parTransId="{4FB2A6AB-0114-4804-AE17-CE06DBFF1136}" sibTransId="{07205778-A860-4904-A584-CB64DC39A692}"/>
    <dgm:cxn modelId="{83C8C20F-D2F8-4982-BFDE-6591F7C238F6}" type="presParOf" srcId="{1B4850B0-E060-4068-A4AA-3548D0F81117}" destId="{DA9E5D29-2C05-45C0-94B2-07A8D72F66A8}" srcOrd="0" destOrd="0" presId="urn:microsoft.com/office/officeart/2005/8/layout/chevron2"/>
    <dgm:cxn modelId="{502E4311-D1C4-416E-8A7D-A4394FF503A4}" type="presParOf" srcId="{DA9E5D29-2C05-45C0-94B2-07A8D72F66A8}" destId="{2CA06B2D-224E-42F7-B8F1-14D0B27192CE}" srcOrd="0" destOrd="0" presId="urn:microsoft.com/office/officeart/2005/8/layout/chevron2"/>
    <dgm:cxn modelId="{50B62C48-EE35-4098-98F2-2AC532EA2184}" type="presParOf" srcId="{DA9E5D29-2C05-45C0-94B2-07A8D72F66A8}" destId="{46A66F9C-DABA-4B46-9C3E-4BD80D71EC87}" srcOrd="1" destOrd="0" presId="urn:microsoft.com/office/officeart/2005/8/layout/chevron2"/>
    <dgm:cxn modelId="{F406B22F-28BD-4605-9ECB-7520E6C33C7D}" type="presParOf" srcId="{1B4850B0-E060-4068-A4AA-3548D0F81117}" destId="{59AF37E9-B09C-4242-8E3A-984392BBA02E}" srcOrd="1" destOrd="0" presId="urn:microsoft.com/office/officeart/2005/8/layout/chevron2"/>
    <dgm:cxn modelId="{A0BBDD87-5820-461E-B56E-9CB417392DCC}" type="presParOf" srcId="{1B4850B0-E060-4068-A4AA-3548D0F81117}" destId="{CFBBD9D7-9BD0-4449-92B6-66D372A1B5C5}" srcOrd="2" destOrd="0" presId="urn:microsoft.com/office/officeart/2005/8/layout/chevron2"/>
    <dgm:cxn modelId="{6805A8DE-3FC2-41D2-B262-9EDF49995040}" type="presParOf" srcId="{CFBBD9D7-9BD0-4449-92B6-66D372A1B5C5}" destId="{36DB6C98-89F9-4366-98D3-F3E5CCF51723}" srcOrd="0" destOrd="0" presId="urn:microsoft.com/office/officeart/2005/8/layout/chevron2"/>
    <dgm:cxn modelId="{C28394F7-12A5-470A-B60D-9C759A1A66E0}" type="presParOf" srcId="{CFBBD9D7-9BD0-4449-92B6-66D372A1B5C5}" destId="{A761CF91-7EAE-4816-BD6A-9E9183239D06}" srcOrd="1" destOrd="0" presId="urn:microsoft.com/office/officeart/2005/8/layout/chevron2"/>
    <dgm:cxn modelId="{F3FEDA65-6B07-44B1-8152-04509E86FD6D}" type="presParOf" srcId="{1B4850B0-E060-4068-A4AA-3548D0F81117}" destId="{07C9D2DE-0006-4B58-A36E-01C7DC9DE78D}" srcOrd="3" destOrd="0" presId="urn:microsoft.com/office/officeart/2005/8/layout/chevron2"/>
    <dgm:cxn modelId="{25013E71-6824-4650-91F8-212E6D5A9611}" type="presParOf" srcId="{1B4850B0-E060-4068-A4AA-3548D0F81117}" destId="{D48E29DE-6AF0-41D5-9D47-073647C88DB1}" srcOrd="4" destOrd="0" presId="urn:microsoft.com/office/officeart/2005/8/layout/chevron2"/>
    <dgm:cxn modelId="{5E951DEA-7EEF-4DC1-A57C-FB62DD683F0C}" type="presParOf" srcId="{D48E29DE-6AF0-41D5-9D47-073647C88DB1}" destId="{908D31A9-CE11-45DB-9EE6-2B7DA36C6D55}" srcOrd="0" destOrd="0" presId="urn:microsoft.com/office/officeart/2005/8/layout/chevron2"/>
    <dgm:cxn modelId="{86B161F7-D979-4678-B01E-0C5CA9DA756E}" type="presParOf" srcId="{D48E29DE-6AF0-41D5-9D47-073647C88DB1}" destId="{400F0E6B-8D2B-4C0C-A3E8-44597D799749}" srcOrd="1" destOrd="0" presId="urn:microsoft.com/office/officeart/2005/8/layout/chevron2"/>
    <dgm:cxn modelId="{654D0C62-BE53-454F-A102-F93F7F9BDB7B}" type="presParOf" srcId="{1B4850B0-E060-4068-A4AA-3548D0F81117}" destId="{65345C9B-8F29-4F95-90B2-B9E31C52CEE0}" srcOrd="5" destOrd="0" presId="urn:microsoft.com/office/officeart/2005/8/layout/chevron2"/>
    <dgm:cxn modelId="{30B7E6D5-DB03-4617-BFB9-17FA6E4A02D2}" type="presParOf" srcId="{1B4850B0-E060-4068-A4AA-3548D0F81117}" destId="{8A77075F-4655-45F2-BF71-F169B6BEF610}" srcOrd="6" destOrd="0" presId="urn:microsoft.com/office/officeart/2005/8/layout/chevron2"/>
    <dgm:cxn modelId="{AE4D8E68-709D-46CB-A8B9-9A22CB7D37C3}" type="presParOf" srcId="{8A77075F-4655-45F2-BF71-F169B6BEF610}" destId="{0B96FCCA-BD9B-4982-A595-DC415CEA28F0}" srcOrd="0" destOrd="0" presId="urn:microsoft.com/office/officeart/2005/8/layout/chevron2"/>
    <dgm:cxn modelId="{181BF8B7-ECA9-41A9-9B2A-57306DE427EE}" type="presParOf" srcId="{8A77075F-4655-45F2-BF71-F169B6BEF610}" destId="{286E1EEE-7047-4285-A9E9-2F509BFE71D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A97E34-852E-4E1B-92EB-C5FA38417C8F}"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s-ES"/>
        </a:p>
      </dgm:t>
    </dgm:pt>
    <dgm:pt modelId="{5B07E067-37FA-4AD0-AE0E-178E2ED9BF5D}">
      <dgm:prSet phldrT="[Texto]" custT="1"/>
      <dgm:spPr/>
      <dgm:t>
        <a:bodyPr/>
        <a:lstStyle/>
        <a:p>
          <a:r>
            <a:rPr lang="es-ES" sz="1600" b="1" dirty="0" smtClean="0">
              <a:solidFill>
                <a:schemeClr val="tx1"/>
              </a:solidFill>
              <a:latin typeface="Comic Sans MS" pitchFamily="66" charset="0"/>
            </a:rPr>
            <a:t>CUBISMO</a:t>
          </a:r>
          <a:endParaRPr lang="es-ES" sz="1600" b="1" dirty="0">
            <a:solidFill>
              <a:schemeClr val="tx1"/>
            </a:solidFill>
            <a:latin typeface="Comic Sans MS" pitchFamily="66" charset="0"/>
          </a:endParaRPr>
        </a:p>
      </dgm:t>
    </dgm:pt>
    <dgm:pt modelId="{22F28C27-0236-4FE6-AE59-A3722B124ECE}" type="parTrans" cxnId="{4957B96F-FDC2-4EDD-809C-C1D2723023AB}">
      <dgm:prSet/>
      <dgm:spPr/>
      <dgm:t>
        <a:bodyPr/>
        <a:lstStyle/>
        <a:p>
          <a:endParaRPr lang="es-ES"/>
        </a:p>
      </dgm:t>
    </dgm:pt>
    <dgm:pt modelId="{3E7671A0-8314-4ACE-83DB-91E784E9A335}" type="sibTrans" cxnId="{4957B96F-FDC2-4EDD-809C-C1D2723023AB}">
      <dgm:prSet/>
      <dgm:spPr/>
      <dgm:t>
        <a:bodyPr/>
        <a:lstStyle/>
        <a:p>
          <a:endParaRPr lang="es-ES"/>
        </a:p>
      </dgm:t>
    </dgm:pt>
    <dgm:pt modelId="{DC9C53CD-7898-40E4-8C8B-8181ABCAABC8}">
      <dgm:prSet phldrT="[Texto]" custT="1"/>
      <dgm:spPr/>
      <dgm:t>
        <a:bodyPr/>
        <a:lstStyle/>
        <a:p>
          <a:r>
            <a:rPr lang="es-ES" sz="1800" b="1" dirty="0" smtClean="0">
              <a:solidFill>
                <a:schemeClr val="tx1"/>
              </a:solidFill>
              <a:latin typeface="Comic Sans MS" pitchFamily="66" charset="0"/>
            </a:rPr>
            <a:t>FUTURISMO</a:t>
          </a:r>
          <a:endParaRPr lang="es-ES" sz="1800" b="1" dirty="0">
            <a:solidFill>
              <a:schemeClr val="tx1"/>
            </a:solidFill>
            <a:latin typeface="Comic Sans MS" pitchFamily="66" charset="0"/>
          </a:endParaRPr>
        </a:p>
      </dgm:t>
    </dgm:pt>
    <dgm:pt modelId="{A96123C9-B47E-4A1F-A231-6F2D5CAACCAD}" type="parTrans" cxnId="{05E4D987-8BA5-4218-8356-9A334CB7FF80}">
      <dgm:prSet/>
      <dgm:spPr/>
      <dgm:t>
        <a:bodyPr/>
        <a:lstStyle/>
        <a:p>
          <a:endParaRPr lang="es-ES"/>
        </a:p>
      </dgm:t>
    </dgm:pt>
    <dgm:pt modelId="{723C70F1-59E8-4665-BEF8-12A0A0ABC651}" type="sibTrans" cxnId="{05E4D987-8BA5-4218-8356-9A334CB7FF80}">
      <dgm:prSet/>
      <dgm:spPr/>
      <dgm:t>
        <a:bodyPr/>
        <a:lstStyle/>
        <a:p>
          <a:endParaRPr lang="es-ES"/>
        </a:p>
      </dgm:t>
    </dgm:pt>
    <dgm:pt modelId="{8EC5497D-8A05-46D9-BE50-5E57F10CDA50}">
      <dgm:prSet phldrT="[Texto]" custT="1"/>
      <dgm:spPr/>
      <dgm:t>
        <a:bodyPr/>
        <a:lstStyle/>
        <a:p>
          <a:r>
            <a:rPr lang="es-ES" sz="1800" b="1" dirty="0" smtClean="0">
              <a:solidFill>
                <a:schemeClr val="tx1"/>
              </a:solidFill>
              <a:latin typeface="Comic Sans MS" pitchFamily="66" charset="0"/>
            </a:rPr>
            <a:t>DADAÍSMO</a:t>
          </a:r>
          <a:endParaRPr lang="es-ES" sz="1800" b="1" dirty="0">
            <a:solidFill>
              <a:schemeClr val="tx1"/>
            </a:solidFill>
            <a:latin typeface="Comic Sans MS" pitchFamily="66" charset="0"/>
          </a:endParaRPr>
        </a:p>
      </dgm:t>
    </dgm:pt>
    <dgm:pt modelId="{2E960DA7-4C0D-4935-BEDA-4624AE5FA1CC}" type="parTrans" cxnId="{8631E672-1F2F-46C5-8530-99473AC14B11}">
      <dgm:prSet/>
      <dgm:spPr/>
      <dgm:t>
        <a:bodyPr/>
        <a:lstStyle/>
        <a:p>
          <a:endParaRPr lang="es-ES"/>
        </a:p>
      </dgm:t>
    </dgm:pt>
    <dgm:pt modelId="{EAA81A90-B09E-487B-BBE1-38F4E7B67280}" type="sibTrans" cxnId="{8631E672-1F2F-46C5-8530-99473AC14B11}">
      <dgm:prSet/>
      <dgm:spPr/>
      <dgm:t>
        <a:bodyPr/>
        <a:lstStyle/>
        <a:p>
          <a:endParaRPr lang="es-ES"/>
        </a:p>
      </dgm:t>
    </dgm:pt>
    <dgm:pt modelId="{9ED8F536-528D-4149-BA71-E02E34C08CBD}">
      <dgm:prSet phldrT="[Texto]" custT="1"/>
      <dgm:spPr/>
      <dgm:t>
        <a:bodyPr/>
        <a:lstStyle/>
        <a:p>
          <a:r>
            <a:rPr lang="es-ES" sz="1800" b="1" dirty="0" smtClean="0">
              <a:solidFill>
                <a:schemeClr val="tx1"/>
              </a:solidFill>
              <a:latin typeface="Comic Sans MS" pitchFamily="66" charset="0"/>
            </a:rPr>
            <a:t>EXPRESIO- NISMO</a:t>
          </a:r>
          <a:endParaRPr lang="es-ES" sz="1800" b="1" dirty="0">
            <a:solidFill>
              <a:schemeClr val="tx1"/>
            </a:solidFill>
            <a:latin typeface="Comic Sans MS" pitchFamily="66" charset="0"/>
          </a:endParaRPr>
        </a:p>
      </dgm:t>
    </dgm:pt>
    <dgm:pt modelId="{C816ED8B-634F-4368-B907-338FA93DB953}" type="parTrans" cxnId="{5A61BE39-7987-4D14-9A8C-BEE0BD435521}">
      <dgm:prSet/>
      <dgm:spPr/>
      <dgm:t>
        <a:bodyPr/>
        <a:lstStyle/>
        <a:p>
          <a:endParaRPr lang="es-ES"/>
        </a:p>
      </dgm:t>
    </dgm:pt>
    <dgm:pt modelId="{E15801E2-DE77-4AD3-8106-2BD82877D01E}" type="sibTrans" cxnId="{5A61BE39-7987-4D14-9A8C-BEE0BD435521}">
      <dgm:prSet/>
      <dgm:spPr/>
      <dgm:t>
        <a:bodyPr/>
        <a:lstStyle/>
        <a:p>
          <a:endParaRPr lang="es-ES"/>
        </a:p>
      </dgm:t>
    </dgm:pt>
    <dgm:pt modelId="{D969E417-264F-4CD0-BCA5-EBADAC7724A8}">
      <dgm:prSet phldrT="[Texto]" custT="1"/>
      <dgm:spPr/>
      <dgm:t>
        <a:bodyPr/>
        <a:lstStyle/>
        <a:p>
          <a:r>
            <a:rPr lang="es-ES" sz="1800" b="1" dirty="0" smtClean="0">
              <a:solidFill>
                <a:schemeClr val="tx1"/>
              </a:solidFill>
              <a:latin typeface="Comic Sans MS" pitchFamily="66" charset="0"/>
            </a:rPr>
            <a:t>SURREA- LISMO</a:t>
          </a:r>
          <a:endParaRPr lang="es-ES" sz="1800" b="1" dirty="0">
            <a:solidFill>
              <a:schemeClr val="tx1"/>
            </a:solidFill>
            <a:latin typeface="Comic Sans MS" pitchFamily="66" charset="0"/>
          </a:endParaRPr>
        </a:p>
      </dgm:t>
    </dgm:pt>
    <dgm:pt modelId="{10665394-92C2-432D-9800-AD7EA6EE73F4}" type="parTrans" cxnId="{89E68E26-FE39-4F16-BCCD-2C1642ACD648}">
      <dgm:prSet/>
      <dgm:spPr/>
      <dgm:t>
        <a:bodyPr/>
        <a:lstStyle/>
        <a:p>
          <a:endParaRPr lang="es-ES"/>
        </a:p>
      </dgm:t>
    </dgm:pt>
    <dgm:pt modelId="{CD46451F-9B7C-41FC-97A2-7FE6E7A8EF6F}" type="sibTrans" cxnId="{89E68E26-FE39-4F16-BCCD-2C1642ACD648}">
      <dgm:prSet/>
      <dgm:spPr/>
      <dgm:t>
        <a:bodyPr/>
        <a:lstStyle/>
        <a:p>
          <a:endParaRPr lang="es-ES"/>
        </a:p>
      </dgm:t>
    </dgm:pt>
    <dgm:pt modelId="{B5D548D6-38B9-4A61-981E-4231C019F003}" type="pres">
      <dgm:prSet presAssocID="{CEA97E34-852E-4E1B-92EB-C5FA38417C8F}" presName="cycle" presStyleCnt="0">
        <dgm:presLayoutVars>
          <dgm:dir/>
          <dgm:resizeHandles val="exact"/>
        </dgm:presLayoutVars>
      </dgm:prSet>
      <dgm:spPr/>
      <dgm:t>
        <a:bodyPr/>
        <a:lstStyle/>
        <a:p>
          <a:endParaRPr lang="es-ES"/>
        </a:p>
      </dgm:t>
    </dgm:pt>
    <dgm:pt modelId="{09998F8D-EC40-4A28-8D36-CB1C42AF2205}" type="pres">
      <dgm:prSet presAssocID="{5B07E067-37FA-4AD0-AE0E-178E2ED9BF5D}" presName="node" presStyleLbl="node1" presStyleIdx="0" presStyleCnt="5" custScaleX="134115" custScaleY="110879" custRadScaleRad="100081" custRadScaleInc="-4327">
        <dgm:presLayoutVars>
          <dgm:bulletEnabled val="1"/>
        </dgm:presLayoutVars>
      </dgm:prSet>
      <dgm:spPr/>
      <dgm:t>
        <a:bodyPr/>
        <a:lstStyle/>
        <a:p>
          <a:endParaRPr lang="es-ES"/>
        </a:p>
      </dgm:t>
    </dgm:pt>
    <dgm:pt modelId="{5853C522-B173-4621-8249-881A8509906A}" type="pres">
      <dgm:prSet presAssocID="{3E7671A0-8314-4ACE-83DB-91E784E9A335}" presName="sibTrans" presStyleLbl="sibTrans2D1" presStyleIdx="0" presStyleCnt="5" custLinFactX="52697" custLinFactNeighborX="100000" custLinFactNeighborY="-58837"/>
      <dgm:spPr/>
      <dgm:t>
        <a:bodyPr/>
        <a:lstStyle/>
        <a:p>
          <a:endParaRPr lang="es-ES"/>
        </a:p>
      </dgm:t>
    </dgm:pt>
    <dgm:pt modelId="{4ACEB723-020B-4D1B-89F3-CBB98A44803F}" type="pres">
      <dgm:prSet presAssocID="{3E7671A0-8314-4ACE-83DB-91E784E9A335}" presName="connectorText" presStyleLbl="sibTrans2D1" presStyleIdx="0" presStyleCnt="5"/>
      <dgm:spPr/>
      <dgm:t>
        <a:bodyPr/>
        <a:lstStyle/>
        <a:p>
          <a:endParaRPr lang="es-ES"/>
        </a:p>
      </dgm:t>
    </dgm:pt>
    <dgm:pt modelId="{CE282B8C-132C-4AEA-8C4A-8F99E79B2134}" type="pres">
      <dgm:prSet presAssocID="{DC9C53CD-7898-40E4-8C8B-8181ABCAABC8}" presName="node" presStyleLbl="node1" presStyleIdx="1" presStyleCnt="5" custScaleX="141042" custScaleY="126187">
        <dgm:presLayoutVars>
          <dgm:bulletEnabled val="1"/>
        </dgm:presLayoutVars>
      </dgm:prSet>
      <dgm:spPr/>
      <dgm:t>
        <a:bodyPr/>
        <a:lstStyle/>
        <a:p>
          <a:endParaRPr lang="es-ES"/>
        </a:p>
      </dgm:t>
    </dgm:pt>
    <dgm:pt modelId="{C271D595-D0D5-481F-AA73-E9D3BB8660DE}" type="pres">
      <dgm:prSet presAssocID="{723C70F1-59E8-4665-BEF8-12A0A0ABC651}" presName="sibTrans" presStyleLbl="sibTrans2D1" presStyleIdx="1" presStyleCnt="5" custLinFactNeighborX="40325" custLinFactNeighborY="-4445"/>
      <dgm:spPr/>
      <dgm:t>
        <a:bodyPr/>
        <a:lstStyle/>
        <a:p>
          <a:endParaRPr lang="es-ES"/>
        </a:p>
      </dgm:t>
    </dgm:pt>
    <dgm:pt modelId="{5F610334-B160-4AF5-A25A-1C72D3148C76}" type="pres">
      <dgm:prSet presAssocID="{723C70F1-59E8-4665-BEF8-12A0A0ABC651}" presName="connectorText" presStyleLbl="sibTrans2D1" presStyleIdx="1" presStyleCnt="5"/>
      <dgm:spPr/>
      <dgm:t>
        <a:bodyPr/>
        <a:lstStyle/>
        <a:p>
          <a:endParaRPr lang="es-ES"/>
        </a:p>
      </dgm:t>
    </dgm:pt>
    <dgm:pt modelId="{F0A15C21-91BC-46C4-AF32-39E779DD8563}" type="pres">
      <dgm:prSet presAssocID="{8EC5497D-8A05-46D9-BE50-5E57F10CDA50}" presName="node" presStyleLbl="node1" presStyleIdx="2" presStyleCnt="5" custScaleX="142115" custScaleY="118215">
        <dgm:presLayoutVars>
          <dgm:bulletEnabled val="1"/>
        </dgm:presLayoutVars>
      </dgm:prSet>
      <dgm:spPr/>
      <dgm:t>
        <a:bodyPr/>
        <a:lstStyle/>
        <a:p>
          <a:endParaRPr lang="es-ES"/>
        </a:p>
      </dgm:t>
    </dgm:pt>
    <dgm:pt modelId="{4BD1B999-AC78-4593-A679-D798EF9AAF58}" type="pres">
      <dgm:prSet presAssocID="{EAA81A90-B09E-487B-BBE1-38F4E7B67280}" presName="sibTrans" presStyleLbl="sibTrans2D1" presStyleIdx="2" presStyleCnt="5"/>
      <dgm:spPr/>
      <dgm:t>
        <a:bodyPr/>
        <a:lstStyle/>
        <a:p>
          <a:endParaRPr lang="es-ES"/>
        </a:p>
      </dgm:t>
    </dgm:pt>
    <dgm:pt modelId="{AD3BD5C8-FDB6-459E-99E1-0B248081D9A0}" type="pres">
      <dgm:prSet presAssocID="{EAA81A90-B09E-487B-BBE1-38F4E7B67280}" presName="connectorText" presStyleLbl="sibTrans2D1" presStyleIdx="2" presStyleCnt="5"/>
      <dgm:spPr/>
      <dgm:t>
        <a:bodyPr/>
        <a:lstStyle/>
        <a:p>
          <a:endParaRPr lang="es-ES"/>
        </a:p>
      </dgm:t>
    </dgm:pt>
    <dgm:pt modelId="{0989E226-38B8-4C54-9D39-91DF710CDA90}" type="pres">
      <dgm:prSet presAssocID="{9ED8F536-528D-4149-BA71-E02E34C08CBD}" presName="node" presStyleLbl="node1" presStyleIdx="3" presStyleCnt="5" custScaleX="136234" custScaleY="99938" custRadScaleRad="109747" custRadScaleInc="18080">
        <dgm:presLayoutVars>
          <dgm:bulletEnabled val="1"/>
        </dgm:presLayoutVars>
      </dgm:prSet>
      <dgm:spPr/>
      <dgm:t>
        <a:bodyPr/>
        <a:lstStyle/>
        <a:p>
          <a:endParaRPr lang="es-ES"/>
        </a:p>
      </dgm:t>
    </dgm:pt>
    <dgm:pt modelId="{330FE5B7-6C0C-481D-BD42-91268552E1B6}" type="pres">
      <dgm:prSet presAssocID="{E15801E2-DE77-4AD3-8106-2BD82877D01E}" presName="sibTrans" presStyleLbl="sibTrans2D1" presStyleIdx="3" presStyleCnt="5"/>
      <dgm:spPr/>
      <dgm:t>
        <a:bodyPr/>
        <a:lstStyle/>
        <a:p>
          <a:endParaRPr lang="es-ES"/>
        </a:p>
      </dgm:t>
    </dgm:pt>
    <dgm:pt modelId="{8AF1A9D4-B4F2-41FC-9803-42F637988715}" type="pres">
      <dgm:prSet presAssocID="{E15801E2-DE77-4AD3-8106-2BD82877D01E}" presName="connectorText" presStyleLbl="sibTrans2D1" presStyleIdx="3" presStyleCnt="5"/>
      <dgm:spPr/>
      <dgm:t>
        <a:bodyPr/>
        <a:lstStyle/>
        <a:p>
          <a:endParaRPr lang="es-ES"/>
        </a:p>
      </dgm:t>
    </dgm:pt>
    <dgm:pt modelId="{10015EAE-CEE2-4A64-8FD5-513701DB6650}" type="pres">
      <dgm:prSet presAssocID="{D969E417-264F-4CD0-BCA5-EBADAC7724A8}" presName="node" presStyleLbl="node1" presStyleIdx="4" presStyleCnt="5" custScaleX="156570" custScaleY="126929" custRadScaleRad="114072" custRadScaleInc="-1536">
        <dgm:presLayoutVars>
          <dgm:bulletEnabled val="1"/>
        </dgm:presLayoutVars>
      </dgm:prSet>
      <dgm:spPr/>
      <dgm:t>
        <a:bodyPr/>
        <a:lstStyle/>
        <a:p>
          <a:endParaRPr lang="es-ES"/>
        </a:p>
      </dgm:t>
    </dgm:pt>
    <dgm:pt modelId="{1BCCC6AC-24DB-497D-9910-21F02E0110C9}" type="pres">
      <dgm:prSet presAssocID="{CD46451F-9B7C-41FC-97A2-7FE6E7A8EF6F}" presName="sibTrans" presStyleLbl="sibTrans2D1" presStyleIdx="4" presStyleCnt="5" custLinFactNeighborX="-24742" custLinFactNeighborY="-51038"/>
      <dgm:spPr/>
      <dgm:t>
        <a:bodyPr/>
        <a:lstStyle/>
        <a:p>
          <a:endParaRPr lang="es-ES"/>
        </a:p>
      </dgm:t>
    </dgm:pt>
    <dgm:pt modelId="{7ACE677D-3B2D-405A-A785-250CE556E189}" type="pres">
      <dgm:prSet presAssocID="{CD46451F-9B7C-41FC-97A2-7FE6E7A8EF6F}" presName="connectorText" presStyleLbl="sibTrans2D1" presStyleIdx="4" presStyleCnt="5"/>
      <dgm:spPr/>
      <dgm:t>
        <a:bodyPr/>
        <a:lstStyle/>
        <a:p>
          <a:endParaRPr lang="es-ES"/>
        </a:p>
      </dgm:t>
    </dgm:pt>
  </dgm:ptLst>
  <dgm:cxnLst>
    <dgm:cxn modelId="{E707958C-8AE0-404B-A366-76CBA39BC5EF}" type="presOf" srcId="{EAA81A90-B09E-487B-BBE1-38F4E7B67280}" destId="{4BD1B999-AC78-4593-A679-D798EF9AAF58}" srcOrd="0" destOrd="0" presId="urn:microsoft.com/office/officeart/2005/8/layout/cycle2"/>
    <dgm:cxn modelId="{2961B6B1-A21A-40A8-BC10-4374F96A0B7A}" type="presOf" srcId="{9ED8F536-528D-4149-BA71-E02E34C08CBD}" destId="{0989E226-38B8-4C54-9D39-91DF710CDA90}" srcOrd="0" destOrd="0" presId="urn:microsoft.com/office/officeart/2005/8/layout/cycle2"/>
    <dgm:cxn modelId="{D72F0D38-84A9-4F21-B900-7EDD362BEC96}" type="presOf" srcId="{CEA97E34-852E-4E1B-92EB-C5FA38417C8F}" destId="{B5D548D6-38B9-4A61-981E-4231C019F003}" srcOrd="0" destOrd="0" presId="urn:microsoft.com/office/officeart/2005/8/layout/cycle2"/>
    <dgm:cxn modelId="{2893363D-E385-46F6-A987-43FF9C4517FE}" type="presOf" srcId="{723C70F1-59E8-4665-BEF8-12A0A0ABC651}" destId="{C271D595-D0D5-481F-AA73-E9D3BB8660DE}" srcOrd="0" destOrd="0" presId="urn:microsoft.com/office/officeart/2005/8/layout/cycle2"/>
    <dgm:cxn modelId="{89E68E26-FE39-4F16-BCCD-2C1642ACD648}" srcId="{CEA97E34-852E-4E1B-92EB-C5FA38417C8F}" destId="{D969E417-264F-4CD0-BCA5-EBADAC7724A8}" srcOrd="4" destOrd="0" parTransId="{10665394-92C2-432D-9800-AD7EA6EE73F4}" sibTransId="{CD46451F-9B7C-41FC-97A2-7FE6E7A8EF6F}"/>
    <dgm:cxn modelId="{4D9BA9AB-583E-4829-A64B-8EB1356AE2E3}" type="presOf" srcId="{DC9C53CD-7898-40E4-8C8B-8181ABCAABC8}" destId="{CE282B8C-132C-4AEA-8C4A-8F99E79B2134}" srcOrd="0" destOrd="0" presId="urn:microsoft.com/office/officeart/2005/8/layout/cycle2"/>
    <dgm:cxn modelId="{F071A95F-FA1A-4861-8CC9-0C2D78FE9CCC}" type="presOf" srcId="{8EC5497D-8A05-46D9-BE50-5E57F10CDA50}" destId="{F0A15C21-91BC-46C4-AF32-39E779DD8563}" srcOrd="0" destOrd="0" presId="urn:microsoft.com/office/officeart/2005/8/layout/cycle2"/>
    <dgm:cxn modelId="{F8520908-F9F8-4267-8288-5BDDF5E376AE}" type="presOf" srcId="{3E7671A0-8314-4ACE-83DB-91E784E9A335}" destId="{5853C522-B173-4621-8249-881A8509906A}" srcOrd="0" destOrd="0" presId="urn:microsoft.com/office/officeart/2005/8/layout/cycle2"/>
    <dgm:cxn modelId="{CB9E1FFA-36EA-414E-AD53-1ECD061CDA6B}" type="presOf" srcId="{EAA81A90-B09E-487B-BBE1-38F4E7B67280}" destId="{AD3BD5C8-FDB6-459E-99E1-0B248081D9A0}" srcOrd="1" destOrd="0" presId="urn:microsoft.com/office/officeart/2005/8/layout/cycle2"/>
    <dgm:cxn modelId="{1E8A3DFD-0E5A-4A6D-A62B-804E11310E6F}" type="presOf" srcId="{CD46451F-9B7C-41FC-97A2-7FE6E7A8EF6F}" destId="{7ACE677D-3B2D-405A-A785-250CE556E189}" srcOrd="1" destOrd="0" presId="urn:microsoft.com/office/officeart/2005/8/layout/cycle2"/>
    <dgm:cxn modelId="{05E4D987-8BA5-4218-8356-9A334CB7FF80}" srcId="{CEA97E34-852E-4E1B-92EB-C5FA38417C8F}" destId="{DC9C53CD-7898-40E4-8C8B-8181ABCAABC8}" srcOrd="1" destOrd="0" parTransId="{A96123C9-B47E-4A1F-A231-6F2D5CAACCAD}" sibTransId="{723C70F1-59E8-4665-BEF8-12A0A0ABC651}"/>
    <dgm:cxn modelId="{9B414187-56B2-4993-A623-F972B72E6219}" type="presOf" srcId="{5B07E067-37FA-4AD0-AE0E-178E2ED9BF5D}" destId="{09998F8D-EC40-4A28-8D36-CB1C42AF2205}" srcOrd="0" destOrd="0" presId="urn:microsoft.com/office/officeart/2005/8/layout/cycle2"/>
    <dgm:cxn modelId="{AD39BC2A-287A-4452-82EF-CC3439F44521}" type="presOf" srcId="{723C70F1-59E8-4665-BEF8-12A0A0ABC651}" destId="{5F610334-B160-4AF5-A25A-1C72D3148C76}" srcOrd="1" destOrd="0" presId="urn:microsoft.com/office/officeart/2005/8/layout/cycle2"/>
    <dgm:cxn modelId="{BEEFB4FB-E616-4A67-8EFC-0F2DE1128758}" type="presOf" srcId="{E15801E2-DE77-4AD3-8106-2BD82877D01E}" destId="{330FE5B7-6C0C-481D-BD42-91268552E1B6}" srcOrd="0" destOrd="0" presId="urn:microsoft.com/office/officeart/2005/8/layout/cycle2"/>
    <dgm:cxn modelId="{4957B96F-FDC2-4EDD-809C-C1D2723023AB}" srcId="{CEA97E34-852E-4E1B-92EB-C5FA38417C8F}" destId="{5B07E067-37FA-4AD0-AE0E-178E2ED9BF5D}" srcOrd="0" destOrd="0" parTransId="{22F28C27-0236-4FE6-AE59-A3722B124ECE}" sibTransId="{3E7671A0-8314-4ACE-83DB-91E784E9A335}"/>
    <dgm:cxn modelId="{8631E672-1F2F-46C5-8530-99473AC14B11}" srcId="{CEA97E34-852E-4E1B-92EB-C5FA38417C8F}" destId="{8EC5497D-8A05-46D9-BE50-5E57F10CDA50}" srcOrd="2" destOrd="0" parTransId="{2E960DA7-4C0D-4935-BEDA-4624AE5FA1CC}" sibTransId="{EAA81A90-B09E-487B-BBE1-38F4E7B67280}"/>
    <dgm:cxn modelId="{02CE5378-9D78-4B40-B93C-53A820DB0358}" type="presOf" srcId="{D969E417-264F-4CD0-BCA5-EBADAC7724A8}" destId="{10015EAE-CEE2-4A64-8FD5-513701DB6650}" srcOrd="0" destOrd="0" presId="urn:microsoft.com/office/officeart/2005/8/layout/cycle2"/>
    <dgm:cxn modelId="{5A61BE39-7987-4D14-9A8C-BEE0BD435521}" srcId="{CEA97E34-852E-4E1B-92EB-C5FA38417C8F}" destId="{9ED8F536-528D-4149-BA71-E02E34C08CBD}" srcOrd="3" destOrd="0" parTransId="{C816ED8B-634F-4368-B907-338FA93DB953}" sibTransId="{E15801E2-DE77-4AD3-8106-2BD82877D01E}"/>
    <dgm:cxn modelId="{F35516DF-5AB9-4B90-90AF-6FEF4BF490BB}" type="presOf" srcId="{3E7671A0-8314-4ACE-83DB-91E784E9A335}" destId="{4ACEB723-020B-4D1B-89F3-CBB98A44803F}" srcOrd="1" destOrd="0" presId="urn:microsoft.com/office/officeart/2005/8/layout/cycle2"/>
    <dgm:cxn modelId="{7C28A175-1A51-48BB-9895-E24C560D8C7B}" type="presOf" srcId="{E15801E2-DE77-4AD3-8106-2BD82877D01E}" destId="{8AF1A9D4-B4F2-41FC-9803-42F637988715}" srcOrd="1" destOrd="0" presId="urn:microsoft.com/office/officeart/2005/8/layout/cycle2"/>
    <dgm:cxn modelId="{4193E1A3-BE74-42C5-B7C3-2696E7B3EC73}" type="presOf" srcId="{CD46451F-9B7C-41FC-97A2-7FE6E7A8EF6F}" destId="{1BCCC6AC-24DB-497D-9910-21F02E0110C9}" srcOrd="0" destOrd="0" presId="urn:microsoft.com/office/officeart/2005/8/layout/cycle2"/>
    <dgm:cxn modelId="{600CB8B6-6942-4C28-8F9F-C760B7037D3F}" type="presParOf" srcId="{B5D548D6-38B9-4A61-981E-4231C019F003}" destId="{09998F8D-EC40-4A28-8D36-CB1C42AF2205}" srcOrd="0" destOrd="0" presId="urn:microsoft.com/office/officeart/2005/8/layout/cycle2"/>
    <dgm:cxn modelId="{E97F6832-BB80-46D2-A607-16725CA99B72}" type="presParOf" srcId="{B5D548D6-38B9-4A61-981E-4231C019F003}" destId="{5853C522-B173-4621-8249-881A8509906A}" srcOrd="1" destOrd="0" presId="urn:microsoft.com/office/officeart/2005/8/layout/cycle2"/>
    <dgm:cxn modelId="{B6A3BDE5-1699-4642-8E9B-902121CDCF8B}" type="presParOf" srcId="{5853C522-B173-4621-8249-881A8509906A}" destId="{4ACEB723-020B-4D1B-89F3-CBB98A44803F}" srcOrd="0" destOrd="0" presId="urn:microsoft.com/office/officeart/2005/8/layout/cycle2"/>
    <dgm:cxn modelId="{FF3714AB-5E5F-4439-B3E1-5070E17B2C12}" type="presParOf" srcId="{B5D548D6-38B9-4A61-981E-4231C019F003}" destId="{CE282B8C-132C-4AEA-8C4A-8F99E79B2134}" srcOrd="2" destOrd="0" presId="urn:microsoft.com/office/officeart/2005/8/layout/cycle2"/>
    <dgm:cxn modelId="{5FBF38C5-4A0B-4609-A23B-D42F2135E475}" type="presParOf" srcId="{B5D548D6-38B9-4A61-981E-4231C019F003}" destId="{C271D595-D0D5-481F-AA73-E9D3BB8660DE}" srcOrd="3" destOrd="0" presId="urn:microsoft.com/office/officeart/2005/8/layout/cycle2"/>
    <dgm:cxn modelId="{CE9CD59E-94E0-426D-B2CD-407E0648D381}" type="presParOf" srcId="{C271D595-D0D5-481F-AA73-E9D3BB8660DE}" destId="{5F610334-B160-4AF5-A25A-1C72D3148C76}" srcOrd="0" destOrd="0" presId="urn:microsoft.com/office/officeart/2005/8/layout/cycle2"/>
    <dgm:cxn modelId="{75B7C01B-D746-4E43-9737-AB061A7DF75F}" type="presParOf" srcId="{B5D548D6-38B9-4A61-981E-4231C019F003}" destId="{F0A15C21-91BC-46C4-AF32-39E779DD8563}" srcOrd="4" destOrd="0" presId="urn:microsoft.com/office/officeart/2005/8/layout/cycle2"/>
    <dgm:cxn modelId="{429E13BC-A7C3-4426-BD5A-D569F4DCD0BB}" type="presParOf" srcId="{B5D548D6-38B9-4A61-981E-4231C019F003}" destId="{4BD1B999-AC78-4593-A679-D798EF9AAF58}" srcOrd="5" destOrd="0" presId="urn:microsoft.com/office/officeart/2005/8/layout/cycle2"/>
    <dgm:cxn modelId="{A5AE3881-FCE5-4966-A2C6-177794007623}" type="presParOf" srcId="{4BD1B999-AC78-4593-A679-D798EF9AAF58}" destId="{AD3BD5C8-FDB6-459E-99E1-0B248081D9A0}" srcOrd="0" destOrd="0" presId="urn:microsoft.com/office/officeart/2005/8/layout/cycle2"/>
    <dgm:cxn modelId="{22EBFC71-1325-4528-967F-288AEFDE55FD}" type="presParOf" srcId="{B5D548D6-38B9-4A61-981E-4231C019F003}" destId="{0989E226-38B8-4C54-9D39-91DF710CDA90}" srcOrd="6" destOrd="0" presId="urn:microsoft.com/office/officeart/2005/8/layout/cycle2"/>
    <dgm:cxn modelId="{E419C109-14B5-4E2A-B5BA-0F76F3E22839}" type="presParOf" srcId="{B5D548D6-38B9-4A61-981E-4231C019F003}" destId="{330FE5B7-6C0C-481D-BD42-91268552E1B6}" srcOrd="7" destOrd="0" presId="urn:microsoft.com/office/officeart/2005/8/layout/cycle2"/>
    <dgm:cxn modelId="{6010DF98-D078-42EF-ACD3-B1FD8D5E702A}" type="presParOf" srcId="{330FE5B7-6C0C-481D-BD42-91268552E1B6}" destId="{8AF1A9D4-B4F2-41FC-9803-42F637988715}" srcOrd="0" destOrd="0" presId="urn:microsoft.com/office/officeart/2005/8/layout/cycle2"/>
    <dgm:cxn modelId="{DDEB951D-EE57-4DA5-B349-4C32A8811352}" type="presParOf" srcId="{B5D548D6-38B9-4A61-981E-4231C019F003}" destId="{10015EAE-CEE2-4A64-8FD5-513701DB6650}" srcOrd="8" destOrd="0" presId="urn:microsoft.com/office/officeart/2005/8/layout/cycle2"/>
    <dgm:cxn modelId="{D74DC154-FA82-47AF-A26C-C4A2597713BC}" type="presParOf" srcId="{B5D548D6-38B9-4A61-981E-4231C019F003}" destId="{1BCCC6AC-24DB-497D-9910-21F02E0110C9}" srcOrd="9" destOrd="0" presId="urn:microsoft.com/office/officeart/2005/8/layout/cycle2"/>
    <dgm:cxn modelId="{50ABCB84-7502-4369-B5D4-F051B887BCED}" type="presParOf" srcId="{1BCCC6AC-24DB-497D-9910-21F02E0110C9}" destId="{7ACE677D-3B2D-405A-A785-250CE556E18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7A847CFC-816F-41D0-AAC0-9BF4FEBC753E}" type="datetimeFigureOut">
              <a:rPr lang="es-ES" smtClean="0"/>
              <a:pPr/>
              <a:t>03/06/2013</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03/06/2013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03/06/2013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03/06/2013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03/06/2013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03/06/2013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03/06/2013</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7A847CFC-816F-41D0-AAC0-9BF4FEBC753E}" type="datetimeFigureOut">
              <a:rPr lang="es-ES" smtClean="0"/>
              <a:pPr/>
              <a:t>03/06/2013</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7A847CFC-816F-41D0-AAC0-9BF4FEBC753E}" type="datetimeFigureOut">
              <a:rPr lang="es-ES" smtClean="0"/>
              <a:pPr/>
              <a:t>03/06/2013</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7A847CFC-816F-41D0-AAC0-9BF4FEBC753E}" type="datetimeFigureOut">
              <a:rPr lang="es-ES" smtClean="0"/>
              <a:pPr/>
              <a:t>03/06/2013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A847CFC-816F-41D0-AAC0-9BF4FEBC753E}" type="datetimeFigureOut">
              <a:rPr lang="es-ES" smtClean="0"/>
              <a:pPr/>
              <a:t>03/06/2013</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32FADFE-3B8F-471C-ABF0-DBC7717ECBBC}"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A847CFC-816F-41D0-AAC0-9BF4FEBC753E}" type="datetimeFigureOut">
              <a:rPr lang="es-ES" smtClean="0"/>
              <a:pPr/>
              <a:t>03/06/2013</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es/url?sa=i&amp;rct=j&amp;q=&amp;esrc=s&amp;frm=1&amp;source=images&amp;cd=&amp;cad=rja&amp;docid=UTs57UOI4fDLrM&amp;tbnid=AdLDwBPT76U_ZM:&amp;ved=0CAUQjRw&amp;url=http://dubblebounce.blogspot.com/2012_11_01_archive.html&amp;ei=keqPUcndENSM0wWDhoCwCw&amp;bvm=bv.46340616,d.ZG4&amp;psig=AFQjCNHvgvcdWM7QRvIJ-4bwfVX8voBpWQ&amp;ust=1368472588794711"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google.es/url?sa=i&amp;rct=j&amp;q=&amp;esrc=s&amp;frm=1&amp;source=images&amp;cd=&amp;cad=rja&amp;docid=hizkTZ37KefXfM&amp;tbnid=llMBZHtK8P0dgM:&amp;ved=0CAUQjRw&amp;url=http://cienlibrosvolando.blogspot.com/2013/02/la-generacion-del-27.html&amp;ei=tuqPUb2ELsay0QX_i4DAAw&amp;bvm=bv.46340616,d.ZG4&amp;psig=AFQjCNEWnWpUfet6eaZxiv7gG-oCXsw13Q&amp;ust=136847262246003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es/url?sa=i&amp;rct=j&amp;q=&amp;esrc=s&amp;frm=1&amp;source=images&amp;cd=&amp;cad=rja&amp;docid=vhqK7hWQ33__GM&amp;tbnid=5I18bApveivppM:&amp;ved=0CAUQjRw&amp;url=http://www.bibliotecasvirtuales.com/biblioteca/literaturaespanola/JuanRamonJimenez/index.asp&amp;ei=QNiPUczMC8rF0QXYxYHwCg&amp;psig=AFQjCNEcru0qWcGRhoWwHNi7aKEyag5OlA&amp;ust=1368467874369436"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es/url?sa=i&amp;rct=j&amp;q=&amp;esrc=s&amp;frm=1&amp;source=images&amp;cd=&amp;cad=rja&amp;docid=2DthUSQ29bFp7M&amp;tbnid=chyaFKSPyy-GqM:&amp;ved=0CAUQjRw&amp;url=http://caramelodementa.blogia.com/temas/literatura.php&amp;ei=49yPUZCdL8z40gX-5oGQCA&amp;bvm=bv.46340616,d.ZG4&amp;psig=AFQjCNHur5q8qcHPgPsdWKD44t7erXy13A&amp;ust=136846886327041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guadalupeloaeza.typepad.com/.a/6a00e551f501008833017c3566f8da970b-pi"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es/url?sa=i&amp;rct=j&amp;q=&amp;esrc=s&amp;frm=1&amp;source=images&amp;cd=&amp;cad=rja&amp;docid=MBs8gd0gF87HdM&amp;tbnid=b9wVlP3QQmXE_M:&amp;ved=0CAUQjRw&amp;url=http://lola-gracia.blogspot.com/2010_07_01_archive.html&amp;ei=yNyPUfaKIIWs0QXL6oCIDg&amp;bvm=bv.46340616,d.ZG4&amp;psig=AFQjCNHur5q8qcHPgPsdWKD44t7erXy13A&amp;ust=136846886327041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es/url?sa=i&amp;rct=j&amp;q=&amp;esrc=s&amp;frm=1&amp;source=images&amp;cd=&amp;cad=rja&amp;docid=IkCW-oDCc2NGGM&amp;tbnid=4Mb5JcmrVdyElM:&amp;ved=0CAUQjRw&amp;url=http://hellenjohanna.blogspot.com/p/poesia-literatura-de-vanguardia.html&amp;ei=sd2PUbjjJuez0QWi9oCoBA&amp;bvm=bv.46340616,d.ZG4&amp;psig=AFQjCNGrZ-B-JJel35Pu4OqJhHSc-tTxJA&amp;ust=136846922188952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es/url?sa=i&amp;rct=j&amp;q=&amp;esrc=s&amp;frm=1&amp;source=images&amp;cd=&amp;cad=rja&amp;docid=QBUHYXd-ZNdV3M&amp;tbnid=cCJDL84qo09faM:&amp;ved=0CAUQjRw&amp;url=http://vanguardiaslit.blogspot.com/&amp;ei=od6PUcOqJemY0AWjoIHIDw&amp;bvm=bv.46340616,d.ZG4&amp;psig=AFQjCNGrZ-B-JJel35Pu4OqJhHSc-tTxJA&amp;ust=1368469221889521"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es/url?sa=i&amp;rct=j&amp;q=&amp;esrc=s&amp;frm=1&amp;source=images&amp;cd=&amp;cad=rja&amp;docid=r6NWCR2kkr93sM&amp;tbnid=mb45MAkc9-tfeM:&amp;ved=0CAUQjRw&amp;url=http://dvddidacmiguel.blogspot.com/2010_01_01_archive.html&amp;ei=xt6PUbC-DIqM0AWx04CQCg&amp;bvm=bv.46340616,d.ZG4&amp;psig=AFQjCNGrZ-B-JJel35Pu4OqJhHSc-tTxJA&amp;ust=1368469221889521"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twiwa.mine.nu/poemas-cubistas/" TargetMode="External"/><Relationship Id="rId1" Type="http://schemas.openxmlformats.org/officeDocument/2006/relationships/slideLayout" Target="../slideLayouts/slideLayout2.xml"/><Relationship Id="rId6" Type="http://schemas.openxmlformats.org/officeDocument/2006/relationships/hyperlink" Target="http://diloengrafico.wikispaces.com/Constructivismo" TargetMode="External"/><Relationship Id="rId5" Type="http://schemas.openxmlformats.org/officeDocument/2006/relationships/image" Target="../media/image19.jpeg"/><Relationship Id="rId4" Type="http://schemas.openxmlformats.org/officeDocument/2006/relationships/hyperlink" Target="http://www.google.es/url?sa=i&amp;rct=j&amp;q=&amp;esrc=s&amp;frm=1&amp;source=images&amp;cd=&amp;cad=rja&amp;docid=s0lX6nbY1JFH6M&amp;tbnid=sql7cBpxVq-EBM:&amp;ved=0CAUQjRw&amp;url=http://retratoliterario.wordpress.com/2009/07/23/tertulia-sobre-vanguardias/&amp;ei=LN2PUYLCC4az0QWcjYCgAg&amp;bvm=bv.46340616,d.ZG4&amp;psig=AFQjCNF8IK2Xs1KhaVVJK5yzBQ-mrCQGJQ&amp;ust=136846913877130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es/url?sa=i&amp;rct=j&amp;q=&amp;esrc=s&amp;frm=1&amp;source=images&amp;cd=&amp;cad=rja&amp;docid=rpCBwAl54GvHQM&amp;tbnid=OKhXa5-4U42i9M:&amp;ved=0CAUQjRw&amp;url=http://www.papelenblanco.com/arte/el-nacimiento-de-la-vanguardia-el-futurismo&amp;ei=mN2PUZ-AF8i70QWUu4CYDA&amp;bvm=bv.46340616,d.ZG4&amp;psig=AFQjCNGrZ-B-JJel35Pu4OqJhHSc-tTxJA&amp;ust=1368469221889521"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google.es/url?sa=i&amp;rct=j&amp;q=&amp;esrc=s&amp;frm=1&amp;source=images&amp;cd=&amp;cad=rja&amp;docid=0KIFDwXsn1ROFM&amp;tbnid=QG_LGAH9jQ4GhM:&amp;ved=0CAUQjRw&amp;url=http://circulodepoesia.com/nueva/2009/03/madre-de-todas-las-vanguardias/&amp;ei=tOSPUebyKeSZ0QW7loDQCw&amp;bvm=bv.46340616,d.ZG4&amp;psig=AFQjCNHvEubFde5Ai8HnwhGll5uSoftNAw&amp;ust=136847088284662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es/url?sa=i&amp;rct=j&amp;q=&amp;esrc=s&amp;frm=1&amp;source=images&amp;cd=&amp;cad=rja&amp;docid=dL9PPSXeOhAlTM&amp;tbnid=WO7g5FaVAdXuSM:&amp;ved=0CAUQjRw&amp;url=http://atochalengua.blogspot.com/2011/01/2-de-bachillerato-ejemplos-de-poemas.html&amp;ei=gOSPUdKTIMi_0QW6woDIAQ&amp;bvm=bv.46340616,d.ZG4&amp;psig=AFQjCNHvEubFde5Ai8HnwhGll5uSoftNAw&amp;ust=1368470882846625"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www.google.es/url?sa=i&amp;rct=j&amp;q=&amp;esrc=s&amp;frm=1&amp;source=images&amp;cd=&amp;cad=rja&amp;docid=dtJ8w_FCFYzv3M&amp;tbnid=cCUQINqJ1LhvNM:&amp;ved=0CAUQjRw&amp;url=http://marianathd2.blogspot.com/2012/02/futurismo.html&amp;ei=ZeOPUYG4NIOm0wW0uICAAw&amp;psig=AFQjCNGEt_uJx-wRTJQ5cln_9iTPvhB9yg&amp;ust=136847060536409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essenzaliteratura.blogspot.com/2012/05/poema-dadaista.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es/url?sa=i&amp;rct=j&amp;q=&amp;esrc=s&amp;frm=1&amp;source=images&amp;cd=&amp;cad=rja&amp;docid=-AZyP3dKXCagVM&amp;tbnid=U8HqhxZJjTQjOM:&amp;ved=0CAUQjRw&amp;url=http://multiblog.educacion.navarra.es/mvaldesr/2010/10/21/poema-dada/&amp;ei=ZuaPUcyIKKOm0wWMqIHQBQ&amp;bvm=bv.46340616,d.ZG4&amp;psig=AFQjCNHqroi8_Ga3oVt_ijPdpzfXguxx6g&amp;ust=136847151088301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es/url?sa=i&amp;rct=j&amp;q=&amp;esrc=s&amp;frm=1&amp;source=images&amp;cd=&amp;cad=rja&amp;docid=TBFf3WszYwAa_M&amp;tbnid=8qfc8bsINoSi2M:&amp;ved=0CAUQjRw&amp;url=http://literaturaclasicaylirica.blogspot.com/2011/11/el-expresionismo.html&amp;ei=YuePUcy_J8z40gX-5oGQCA&amp;bvm=bv.46340616,d.ZG4&amp;psig=AFQjCNF-2gdvDVVUfFu3atKZ75-Ty6O6CA&amp;ust=136847177183155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hyperlink" Target="http://artetorreherberos.blogspot.com/2012_05_01_archive.html" TargetMode="External"/><Relationship Id="rId1" Type="http://schemas.openxmlformats.org/officeDocument/2006/relationships/slideLayout" Target="../slideLayouts/slideLayout2.xml"/><Relationship Id="rId6" Type="http://schemas.openxmlformats.org/officeDocument/2006/relationships/hyperlink" Target="http://www.google.es/url?sa=i&amp;rct=j&amp;q=&amp;esrc=s&amp;frm=1&amp;source=images&amp;cd=&amp;cad=rja&amp;docid=40mBFbLjJi33kM&amp;tbnid=4yHRCwkqbKpWqM:&amp;ved=0CAUQjRw&amp;url=http://arteparalosamigos.blogspot.com/2010/07/franz-kafka-el-expresionismo-en-la.html&amp;ei=g-ePUc2jAcrR0QXesYD4Aw&amp;bvm=bv.46340616,d.ZG4&amp;psig=AFQjCNF-2gdvDVVUfFu3atKZ75-Ty6O6CA&amp;ust=1368471771831557" TargetMode="External"/><Relationship Id="rId5" Type="http://schemas.openxmlformats.org/officeDocument/2006/relationships/image" Target="../media/image29.jpeg"/><Relationship Id="rId4" Type="http://schemas.openxmlformats.org/officeDocument/2006/relationships/hyperlink" Target="http://www.google.es/url?sa=i&amp;rct=j&amp;q=&amp;esrc=s&amp;frm=1&amp;source=images&amp;cd=&amp;cad=rja&amp;docid=NsMI2YH1jRwz8M&amp;tbnid=HJ3oS9Qr5xnG5M:&amp;ved=0CAUQjRw&amp;url=http://rhumbasycanvas.blogspot.com/2009/04/andre-masson-introspeccion-un-mundo.html&amp;ei=puePUZaiKcn40gXK7IDIAQ&amp;bvm=bv.46340616,d.ZG4&amp;psig=AFQjCNF-2gdvDVVUfFu3atKZ75-Ty6O6CA&amp;ust=1368471771831557"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es/url?sa=i&amp;rct=j&amp;q=&amp;esrc=s&amp;frm=1&amp;source=images&amp;cd=&amp;cad=rja&amp;docid=MqEAJdJ9wbEgSM&amp;tbnid=rL8oH3QWre9cWM:&amp;ved=0CAUQjRw&amp;url=http://pvciesluanco.blogspot.com/2010/02/el-surrealismo.html&amp;ei=NeqPUZu1J8q80QWMyIDADw&amp;bvm=bv.46340616,d.ZG4&amp;psig=AFQjCNGGTO31f5CG9o9VEBzMaMj7FmHY4Q&amp;ust=136847234467551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es/url?sa=i&amp;rct=j&amp;q=&amp;esrc=s&amp;frm=1&amp;source=images&amp;cd=&amp;cad=rja&amp;docid=hizkTZ37KefXfM&amp;tbnid=llMBZHtK8P0dgM:&amp;ved=0CAUQjRw&amp;url=http://cienlibrosvolando.blogspot.com/2013/02/la-generacion-del-27.html&amp;ei=O-uPUZT9LerP0AWPzIDoAw&amp;bvm=bv.46340616,d.ZG4&amp;psig=AFQjCNFwY8XjVuVSR8BnQpXdAuZNJDRTXQ&amp;ust=136847276132784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juntadeandalucia.es/educacion/educacion/portal/com/bin/planlyb/contenidos/Lectura/NOVEDADES_EDITORIALES/generacion_del_27_poemas/1177580849638_generacion_del_27.poemas_800.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es/url?sa=i&amp;rct=j&amp;q=&amp;esrc=s&amp;frm=1&amp;source=images&amp;cd=&amp;cad=rja&amp;docid=2sOLVsDekFQAHM&amp;tbnid=rsCcOOtEKJXwKM:&amp;ved=0CAUQjRw&amp;url=http://lafrasedeldia.com.es/frases-de-ortega-y-gasset-en-imagenes/&amp;ei=MdKPUd-UKZHL0AXVnoC4DQ&amp;bvm=bv.46340616,d.ZG4&amp;psig=AFQjCNHcFK_-_i0FGjTNb8p_HUuqmc3j0Q&amp;ust=1368466253846202"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es/url?sa=i&amp;rct=j&amp;q=&amp;esrc=s&amp;frm=1&amp;source=images&amp;cd=&amp;cad=rja&amp;docid=Z5TRFjJ48eV0HM&amp;tbnid=E-G1woJ5GsU_nM:&amp;ved=0CAUQjRw&amp;url=http://desdelcentro.blogspot.com/&amp;ei=5tOPUb6SIMLy0gXKuYDgCw&amp;bvm=bv.46340616,d.ZG4&amp;psig=AFQjCNHp8w2Mc4UWEMK_rHqcwzW2MPHcXA&amp;ust=136846677137436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google.es/url?sa=i&amp;rct=j&amp;q=&amp;esrc=s&amp;frm=1&amp;source=images&amp;cd=&amp;cad=rja&amp;docid=i75wX9-WKTEMRM&amp;tbnid=Ga860Im1B6KsaM:&amp;ved=0CAUQjRw&amp;url=http://pumacapitalista.blogspot.com/2012/07/frase-jose-ortega-y-gasset.html&amp;ei=atKPUcLtJKHN0QW7oYHoBg&amp;bvm=bv.46340616,d.ZG4&amp;psig=AFQjCNHQSbxG7mQhFM6C8vf5zG_AHrwTFA&amp;ust=1368466397154265" TargetMode="External"/><Relationship Id="rId1" Type="http://schemas.openxmlformats.org/officeDocument/2006/relationships/slideLayout" Target="../slideLayouts/slideLayout2.xml"/><Relationship Id="rId6" Type="http://schemas.openxmlformats.org/officeDocument/2006/relationships/hyperlink" Target="http://www.google.es/url?sa=i&amp;rct=j&amp;q=&amp;esrc=s&amp;frm=1&amp;source=images&amp;cd=&amp;cad=rja&amp;docid=Mt5ZQD8dBW5Q7M&amp;tbnid=cpTfYT5IT2_d0M:&amp;ved=0CAUQjRw&amp;url=http://www.frasespedia.com/frases-de-enamorarse-de-jose-ortega-y-gasset/&amp;ei=zdKPUbj_GIqm0wWQoIGACw&amp;bvm=bv.46340616,d.ZG4&amp;psig=AFQjCNHQSbxG7mQhFM6C8vf5zG_AHrwTFA&amp;ust=1368466397154265" TargetMode="External"/><Relationship Id="rId5" Type="http://schemas.openxmlformats.org/officeDocument/2006/relationships/image" Target="../media/image7.jpeg"/><Relationship Id="rId4" Type="http://schemas.openxmlformats.org/officeDocument/2006/relationships/hyperlink" Target="http://www.frasesgrandes.com/?cat=34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es/url?sa=i&amp;rct=j&amp;q=&amp;esrc=s&amp;frm=1&amp;source=images&amp;cd=&amp;cad=rja&amp;docid=c36TSWYWQuLFwM&amp;tbnid=XDS_rCrKjm9GPM:&amp;ved=0CAUQjRw&amp;url=http://lacomunidad.elpais.com/nebu&amp;ei=INWPUbnnG67K0AWds4CYDQ&amp;psig=AFQjCNHp8w2Mc4UWEMK_rHqcwzW2MPHcXA&amp;ust=136846677137436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es/url?sa=i&amp;rct=j&amp;q=&amp;esrc=s&amp;frm=1&amp;source=images&amp;cd=&amp;cad=rja&amp;docid=d9meQptL2b6qbM&amp;tbnid=q4qFhVoqTvU70M:&amp;ved=0CAUQjRw&amp;url=http://www.vanitatis.com/fotos/2011/ruta-juan-ramon-jimenez-platero-20111102-17324-album.html&amp;ei=rtmPUdnIA8PS0QX0w4DoBg&amp;bvm=bv.46340616,d.ZG4&amp;psig=AFQjCNHCq3mLxBakIxTe49DJBEQ4WhhsRw&amp;ust=136846808480133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829761"/>
          </a:xfrm>
        </p:spPr>
        <p:txBody>
          <a:bodyPr>
            <a:normAutofit fontScale="90000"/>
          </a:bodyPr>
          <a:lstStyle/>
          <a:p>
            <a:pPr algn="ctr"/>
            <a:r>
              <a:rPr lang="es-ES" dirty="0" smtClean="0">
                <a:solidFill>
                  <a:srgbClr val="F2E826"/>
                </a:solidFill>
                <a:latin typeface="Arial Black" pitchFamily="34" charset="0"/>
              </a:rPr>
              <a:t>EL NOVECENTISMO</a:t>
            </a:r>
            <a:br>
              <a:rPr lang="es-ES" dirty="0" smtClean="0">
                <a:solidFill>
                  <a:srgbClr val="F2E826"/>
                </a:solidFill>
                <a:latin typeface="Arial Black" pitchFamily="34" charset="0"/>
              </a:rPr>
            </a:br>
            <a:r>
              <a:rPr lang="es-ES" dirty="0" smtClean="0">
                <a:solidFill>
                  <a:srgbClr val="FF6600"/>
                </a:solidFill>
                <a:latin typeface="Arial Black" pitchFamily="34" charset="0"/>
              </a:rPr>
              <a:t>LAS VANGUARDIAS</a:t>
            </a:r>
            <a:r>
              <a:rPr lang="es-ES" dirty="0" smtClean="0">
                <a:solidFill>
                  <a:srgbClr val="F2E826"/>
                </a:solidFill>
                <a:latin typeface="Arial Black" pitchFamily="34" charset="0"/>
              </a:rPr>
              <a:t/>
            </a:r>
            <a:br>
              <a:rPr lang="es-ES" dirty="0" smtClean="0">
                <a:solidFill>
                  <a:srgbClr val="F2E826"/>
                </a:solidFill>
                <a:latin typeface="Arial Black" pitchFamily="34" charset="0"/>
              </a:rPr>
            </a:br>
            <a:r>
              <a:rPr lang="es-ES" dirty="0" smtClean="0">
                <a:solidFill>
                  <a:srgbClr val="C00000"/>
                </a:solidFill>
                <a:latin typeface="Arial Black" pitchFamily="34" charset="0"/>
              </a:rPr>
              <a:t>LA GENERACIÓN DEL 27</a:t>
            </a:r>
            <a:endParaRPr lang="es-ES" dirty="0">
              <a:solidFill>
                <a:srgbClr val="C00000"/>
              </a:solidFill>
              <a:latin typeface="Arial Black" pitchFamily="34" charset="0"/>
            </a:endParaRPr>
          </a:p>
        </p:txBody>
      </p:sp>
      <p:pic>
        <p:nvPicPr>
          <p:cNvPr id="18434" name="Picture 2" descr="http://4.bp.blogspot.com/-ZCTkOhpv6Fc/UKvj3l7BGxI/AAAAAAAAAB0/D9weNu3Nikk/s1600/Boccioni_0020_Elastycity.jpeg">
            <a:hlinkClick r:id="rId2"/>
          </p:cNvPr>
          <p:cNvPicPr>
            <a:picLocks noChangeAspect="1" noChangeArrowheads="1"/>
          </p:cNvPicPr>
          <p:nvPr/>
        </p:nvPicPr>
        <p:blipFill>
          <a:blip r:embed="rId3" cstate="print"/>
          <a:srcRect/>
          <a:stretch>
            <a:fillRect/>
          </a:stretch>
        </p:blipFill>
        <p:spPr bwMode="auto">
          <a:xfrm>
            <a:off x="323528" y="2564904"/>
            <a:ext cx="3771900" cy="3743325"/>
          </a:xfrm>
          <a:prstGeom prst="rect">
            <a:avLst/>
          </a:prstGeom>
          <a:ln w="88900" cap="sq" cmpd="thickThin">
            <a:solidFill>
              <a:srgbClr val="000000"/>
            </a:solidFill>
            <a:prstDash val="solid"/>
            <a:miter lim="800000"/>
          </a:ln>
          <a:effectLst>
            <a:innerShdw blurRad="76200">
              <a:srgbClr val="000000"/>
            </a:innerShdw>
          </a:effectLst>
        </p:spPr>
      </p:pic>
      <p:pic>
        <p:nvPicPr>
          <p:cNvPr id="18436" name="Picture 4" descr="http://2.bp.blogspot.com/-du-V_AwiP4Q/URQGauB2JvI/AAAAAAAAADA/F7ca7mOWf0A/s1600/generacion_del_27-.jpg">
            <a:hlinkClick r:id="rId4"/>
          </p:cNvPr>
          <p:cNvPicPr>
            <a:picLocks noChangeAspect="1" noChangeArrowheads="1"/>
          </p:cNvPicPr>
          <p:nvPr/>
        </p:nvPicPr>
        <p:blipFill>
          <a:blip r:embed="rId5" cstate="print"/>
          <a:srcRect/>
          <a:stretch>
            <a:fillRect/>
          </a:stretch>
        </p:blipFill>
        <p:spPr bwMode="auto">
          <a:xfrm>
            <a:off x="4427984" y="2708920"/>
            <a:ext cx="4474601" cy="331236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a:solidFill>
            <a:srgbClr val="FFC000"/>
          </a:solidFill>
        </p:spPr>
        <p:style>
          <a:lnRef idx="3">
            <a:schemeClr val="lt1"/>
          </a:lnRef>
          <a:fillRef idx="1">
            <a:schemeClr val="accent3"/>
          </a:fillRef>
          <a:effectRef idx="1">
            <a:schemeClr val="accent3"/>
          </a:effectRef>
          <a:fontRef idx="minor">
            <a:schemeClr val="lt1"/>
          </a:fontRef>
        </p:style>
        <p:txBody>
          <a:bodyPr>
            <a:normAutofit/>
          </a:bodyPr>
          <a:lstStyle/>
          <a:p>
            <a:pPr algn="ctr"/>
            <a:r>
              <a:rPr lang="es-ES" sz="2800" dirty="0" smtClean="0"/>
              <a:t>EL NOVECENTISMO O GENERACIÓN DEL 14</a:t>
            </a:r>
            <a:endParaRPr lang="es-ES" sz="4400" dirty="0"/>
          </a:p>
        </p:txBody>
      </p:sp>
      <p:sp>
        <p:nvSpPr>
          <p:cNvPr id="10" name="9 Rectángulo"/>
          <p:cNvSpPr/>
          <p:nvPr/>
        </p:nvSpPr>
        <p:spPr>
          <a:xfrm>
            <a:off x="3275856" y="1268760"/>
            <a:ext cx="3312368" cy="4185761"/>
          </a:xfrm>
          <a:prstGeom prst="rect">
            <a:avLst/>
          </a:prstGeom>
        </p:spPr>
        <p:txBody>
          <a:bodyPr wrap="square">
            <a:spAutoFit/>
          </a:bodyPr>
          <a:lstStyle/>
          <a:p>
            <a:r>
              <a:rPr lang="es-ES" b="1" dirty="0" smtClean="0">
                <a:latin typeface="Comic Sans MS" pitchFamily="66" charset="0"/>
              </a:rPr>
              <a:t>TRASCIELO DEL CIELO  </a:t>
            </a:r>
          </a:p>
          <a:p>
            <a:r>
              <a:rPr lang="es-ES" b="1" dirty="0" smtClean="0">
                <a:latin typeface="Comic Sans MS" pitchFamily="66" charset="0"/>
              </a:rPr>
              <a:t>           AZUL</a:t>
            </a:r>
            <a:r>
              <a:rPr lang="es-ES" dirty="0" smtClean="0"/>
              <a:t/>
            </a:r>
            <a:br>
              <a:rPr lang="es-ES" dirty="0" smtClean="0"/>
            </a:br>
            <a:r>
              <a:rPr lang="es-ES" dirty="0" smtClean="0"/>
              <a:t/>
            </a:r>
            <a:br>
              <a:rPr lang="es-ES" dirty="0" smtClean="0"/>
            </a:br>
            <a:r>
              <a:rPr lang="es-ES" dirty="0" smtClean="0"/>
              <a:t>¡</a:t>
            </a:r>
            <a:r>
              <a:rPr lang="es-ES" sz="1600" dirty="0" smtClean="0"/>
              <a:t>Qué miedo el azul del cielo!</a:t>
            </a:r>
            <a:br>
              <a:rPr lang="es-ES" sz="1600" dirty="0" smtClean="0"/>
            </a:br>
            <a:r>
              <a:rPr lang="es-ES" sz="1600" dirty="0" smtClean="0"/>
              <a:t>¡Negro!</a:t>
            </a:r>
            <a:br>
              <a:rPr lang="es-ES" sz="1600" dirty="0" smtClean="0"/>
            </a:br>
            <a:r>
              <a:rPr lang="es-ES" sz="1600" dirty="0" smtClean="0"/>
              <a:t>¡Negro de día, en agosto!</a:t>
            </a:r>
            <a:br>
              <a:rPr lang="es-ES" sz="1600" dirty="0" smtClean="0"/>
            </a:br>
            <a:r>
              <a:rPr lang="es-ES" sz="1600" dirty="0" smtClean="0"/>
              <a:t>¡Qué miedo!</a:t>
            </a:r>
            <a:br>
              <a:rPr lang="es-ES" sz="1600" dirty="0" smtClean="0"/>
            </a:br>
            <a:r>
              <a:rPr lang="es-ES" sz="1600" dirty="0" smtClean="0"/>
              <a:t>¡Qué espanto en la siesta azul!</a:t>
            </a:r>
            <a:br>
              <a:rPr lang="es-ES" sz="1600" dirty="0" smtClean="0"/>
            </a:br>
            <a:r>
              <a:rPr lang="es-ES" sz="1600" dirty="0" smtClean="0"/>
              <a:t>¡Negro!</a:t>
            </a:r>
            <a:br>
              <a:rPr lang="es-ES" sz="1600" dirty="0" smtClean="0"/>
            </a:br>
            <a:r>
              <a:rPr lang="es-ES" sz="1600" dirty="0" smtClean="0"/>
              <a:t>¡Negro en las rosas y el río!</a:t>
            </a:r>
            <a:br>
              <a:rPr lang="es-ES" sz="1600" dirty="0" smtClean="0"/>
            </a:br>
            <a:r>
              <a:rPr lang="es-ES" sz="1600" dirty="0" smtClean="0"/>
              <a:t>¡Qué miedo!</a:t>
            </a:r>
            <a:br>
              <a:rPr lang="es-ES" sz="1600" dirty="0" smtClean="0"/>
            </a:br>
            <a:r>
              <a:rPr lang="es-ES" sz="1600" dirty="0" smtClean="0"/>
              <a:t>¡Negro, de día, en mí tierra</a:t>
            </a:r>
            <a:br>
              <a:rPr lang="es-ES" sz="1600" dirty="0" smtClean="0"/>
            </a:br>
            <a:r>
              <a:rPr lang="es-ES" sz="1600" dirty="0" smtClean="0"/>
              <a:t>-¡negro!-</a:t>
            </a:r>
            <a:br>
              <a:rPr lang="es-ES" sz="1600" dirty="0" smtClean="0"/>
            </a:br>
            <a:r>
              <a:rPr lang="es-ES" sz="1600" dirty="0" smtClean="0"/>
              <a:t>sobre las paredes blancas!</a:t>
            </a:r>
            <a:br>
              <a:rPr lang="es-ES" sz="1600" dirty="0" smtClean="0"/>
            </a:br>
            <a:r>
              <a:rPr lang="es-ES" sz="1600" dirty="0" smtClean="0"/>
              <a:t>¡ Qué miedo!</a:t>
            </a:r>
            <a:r>
              <a:rPr lang="es-ES" dirty="0" smtClean="0"/>
              <a:t/>
            </a:r>
            <a:br>
              <a:rPr lang="es-ES" dirty="0" smtClean="0"/>
            </a:br>
            <a:endParaRPr lang="es-ES" dirty="0"/>
          </a:p>
        </p:txBody>
      </p:sp>
      <p:pic>
        <p:nvPicPr>
          <p:cNvPr id="11" name="Picture 2" descr="http://www.bibliotecasvirtuales.com/biblioteca/literaturaespanola/JuanRamonJimenez/sellojrjimenez.jpg">
            <a:hlinkClick r:id="rId2"/>
          </p:cNvPr>
          <p:cNvPicPr>
            <a:picLocks noChangeAspect="1" noChangeArrowheads="1"/>
          </p:cNvPicPr>
          <p:nvPr/>
        </p:nvPicPr>
        <p:blipFill>
          <a:blip r:embed="rId3" cstate="print"/>
          <a:srcRect/>
          <a:stretch>
            <a:fillRect/>
          </a:stretch>
        </p:blipFill>
        <p:spPr bwMode="auto">
          <a:xfrm>
            <a:off x="467544" y="1556792"/>
            <a:ext cx="2667000" cy="3743325"/>
          </a:xfrm>
          <a:prstGeom prst="rect">
            <a:avLst/>
          </a:prstGeom>
          <a:noFill/>
        </p:spPr>
      </p:pic>
      <p:pic>
        <p:nvPicPr>
          <p:cNvPr id="31748" name="Picture 4" descr="http://caramelodementa.blogia.com/upload/20100129203421-juan-ramon-jimenez.jpg">
            <a:hlinkClick r:id="rId4"/>
          </p:cNvPr>
          <p:cNvPicPr>
            <a:picLocks noChangeAspect="1" noChangeArrowheads="1"/>
          </p:cNvPicPr>
          <p:nvPr/>
        </p:nvPicPr>
        <p:blipFill>
          <a:blip r:embed="rId5" cstate="print"/>
          <a:srcRect/>
          <a:stretch>
            <a:fillRect/>
          </a:stretch>
        </p:blipFill>
        <p:spPr bwMode="auto">
          <a:xfrm>
            <a:off x="6324600" y="1772816"/>
            <a:ext cx="2819400" cy="35147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1124744"/>
            <a:ext cx="4248472" cy="2616101"/>
          </a:xfrm>
          <a:prstGeom prst="rect">
            <a:avLst/>
          </a:prstGeom>
        </p:spPr>
        <p:txBody>
          <a:bodyPr wrap="square">
            <a:spAutoFit/>
          </a:bodyPr>
          <a:lstStyle/>
          <a:p>
            <a:r>
              <a:rPr lang="es-ES" b="1" dirty="0" smtClean="0">
                <a:latin typeface="Comic Sans MS" pitchFamily="66" charset="0"/>
              </a:rPr>
              <a:t>       YO NO SOY YO </a:t>
            </a:r>
            <a:r>
              <a:rPr lang="es-ES" dirty="0" smtClean="0"/>
              <a:t/>
            </a:r>
            <a:br>
              <a:rPr lang="es-ES" dirty="0" smtClean="0"/>
            </a:br>
            <a:r>
              <a:rPr lang="es-ES" sz="1600" dirty="0" smtClean="0"/>
              <a:t>Soy este</a:t>
            </a:r>
            <a:br>
              <a:rPr lang="es-ES" sz="1600" dirty="0" smtClean="0"/>
            </a:br>
            <a:r>
              <a:rPr lang="es-ES" sz="1600" dirty="0" smtClean="0"/>
              <a:t>que va a mi lado sin yo verlo; </a:t>
            </a:r>
            <a:br>
              <a:rPr lang="es-ES" sz="1600" dirty="0" smtClean="0"/>
            </a:br>
            <a:r>
              <a:rPr lang="es-ES" sz="1600" dirty="0" smtClean="0"/>
              <a:t>que, a veces, voy a ver, </a:t>
            </a:r>
            <a:br>
              <a:rPr lang="es-ES" sz="1600" dirty="0" smtClean="0"/>
            </a:br>
            <a:r>
              <a:rPr lang="es-ES" sz="1600" dirty="0" smtClean="0"/>
              <a:t>y que, a veces, olvido. </a:t>
            </a:r>
            <a:br>
              <a:rPr lang="es-ES" sz="1600" dirty="0" smtClean="0"/>
            </a:br>
            <a:r>
              <a:rPr lang="es-ES" sz="1600" dirty="0" smtClean="0"/>
              <a:t>El que calla, sereno, cuando hablo, </a:t>
            </a:r>
            <a:br>
              <a:rPr lang="es-ES" sz="1600" dirty="0" smtClean="0"/>
            </a:br>
            <a:r>
              <a:rPr lang="es-ES" sz="1600" dirty="0" smtClean="0"/>
              <a:t>el que perdona, dulce, cuando odio, </a:t>
            </a:r>
            <a:br>
              <a:rPr lang="es-ES" sz="1600" dirty="0" smtClean="0"/>
            </a:br>
            <a:r>
              <a:rPr lang="es-ES" sz="1600" dirty="0" smtClean="0"/>
              <a:t>el que pasea por donde no estoy, </a:t>
            </a:r>
            <a:br>
              <a:rPr lang="es-ES" sz="1600" dirty="0" smtClean="0"/>
            </a:br>
            <a:r>
              <a:rPr lang="es-ES" sz="1600" dirty="0" smtClean="0"/>
              <a:t>el que quedará en pié cuando yo muera. </a:t>
            </a:r>
            <a:r>
              <a:rPr lang="es-ES" dirty="0" smtClean="0"/>
              <a:t/>
            </a:r>
            <a:br>
              <a:rPr lang="es-ES" dirty="0" smtClean="0"/>
            </a:br>
            <a:endParaRPr lang="es-ES" dirty="0"/>
          </a:p>
        </p:txBody>
      </p:sp>
      <p:sp>
        <p:nvSpPr>
          <p:cNvPr id="6" name="1 Título"/>
          <p:cNvSpPr>
            <a:spLocks noGrp="1"/>
          </p:cNvSpPr>
          <p:nvPr>
            <p:ph type="title"/>
          </p:nvPr>
        </p:nvSpPr>
        <p:spPr>
          <a:xfrm>
            <a:off x="683568" y="260648"/>
            <a:ext cx="8229600" cy="792088"/>
          </a:xfrm>
          <a:solidFill>
            <a:srgbClr val="FFC000"/>
          </a:solidFill>
        </p:spPr>
        <p:style>
          <a:lnRef idx="3">
            <a:schemeClr val="lt1"/>
          </a:lnRef>
          <a:fillRef idx="1">
            <a:schemeClr val="accent3"/>
          </a:fillRef>
          <a:effectRef idx="1">
            <a:schemeClr val="accent3"/>
          </a:effectRef>
          <a:fontRef idx="minor">
            <a:schemeClr val="lt1"/>
          </a:fontRef>
        </p:style>
        <p:txBody>
          <a:bodyPr>
            <a:normAutofit/>
          </a:bodyPr>
          <a:lstStyle/>
          <a:p>
            <a:pPr algn="ctr"/>
            <a:r>
              <a:rPr lang="es-ES" sz="2800" dirty="0" smtClean="0"/>
              <a:t>EL NOVECENTISMO O GENERACIÓN DEL 14</a:t>
            </a:r>
            <a:endParaRPr lang="es-ES" sz="4400" dirty="0"/>
          </a:p>
        </p:txBody>
      </p:sp>
      <p:sp>
        <p:nvSpPr>
          <p:cNvPr id="7" name="6 Rectángulo"/>
          <p:cNvSpPr/>
          <p:nvPr/>
        </p:nvSpPr>
        <p:spPr>
          <a:xfrm>
            <a:off x="5724128" y="1124744"/>
            <a:ext cx="3096344" cy="5539978"/>
          </a:xfrm>
          <a:prstGeom prst="rect">
            <a:avLst/>
          </a:prstGeom>
        </p:spPr>
        <p:txBody>
          <a:bodyPr wrap="square">
            <a:spAutoFit/>
          </a:bodyPr>
          <a:lstStyle/>
          <a:p>
            <a:r>
              <a:rPr lang="es-ES" b="1" dirty="0" smtClean="0">
                <a:latin typeface="Comic Sans MS" pitchFamily="66" charset="0"/>
              </a:rPr>
              <a:t>    ADOLESCENCIA</a:t>
            </a:r>
          </a:p>
          <a:p>
            <a:r>
              <a:rPr lang="es-ES" sz="1600" dirty="0" smtClean="0"/>
              <a:t>En el balcón, un instante</a:t>
            </a:r>
            <a:br>
              <a:rPr lang="es-ES" sz="1600" dirty="0" smtClean="0"/>
            </a:br>
            <a:r>
              <a:rPr lang="es-ES" sz="1600" dirty="0" smtClean="0"/>
              <a:t>nos quedamos los dos solos.</a:t>
            </a:r>
            <a:br>
              <a:rPr lang="es-ES" sz="1600" dirty="0" smtClean="0"/>
            </a:br>
            <a:r>
              <a:rPr lang="es-ES" sz="1600" dirty="0" smtClean="0"/>
              <a:t>Desde la dulce mañana</a:t>
            </a:r>
            <a:br>
              <a:rPr lang="es-ES" sz="1600" dirty="0" smtClean="0"/>
            </a:br>
            <a:r>
              <a:rPr lang="es-ES" sz="1600" dirty="0" smtClean="0"/>
              <a:t>de aquel día, éramos novios.</a:t>
            </a:r>
            <a:br>
              <a:rPr lang="es-ES" sz="1600" dirty="0" smtClean="0"/>
            </a:br>
            <a:r>
              <a:rPr lang="es-ES" sz="1600" dirty="0" smtClean="0"/>
              <a:t>—El paisaje soñoliento</a:t>
            </a:r>
            <a:br>
              <a:rPr lang="es-ES" sz="1600" dirty="0" smtClean="0"/>
            </a:br>
            <a:r>
              <a:rPr lang="es-ES" sz="1600" dirty="0" smtClean="0"/>
              <a:t>dormía sus vagos tonos,</a:t>
            </a:r>
            <a:br>
              <a:rPr lang="es-ES" sz="1600" dirty="0" smtClean="0"/>
            </a:br>
            <a:r>
              <a:rPr lang="es-ES" sz="1600" dirty="0" smtClean="0"/>
              <a:t>bajo el cielo gris y rosa</a:t>
            </a:r>
            <a:br>
              <a:rPr lang="es-ES" sz="1600" dirty="0" smtClean="0"/>
            </a:br>
            <a:r>
              <a:rPr lang="es-ES" sz="1600" dirty="0" smtClean="0"/>
              <a:t>del crepúsculo de otoño.—</a:t>
            </a:r>
            <a:br>
              <a:rPr lang="es-ES" sz="1600" dirty="0" smtClean="0"/>
            </a:br>
            <a:r>
              <a:rPr lang="es-ES" sz="1600" dirty="0" smtClean="0"/>
              <a:t>Le dije que iba a besarla;</a:t>
            </a:r>
            <a:br>
              <a:rPr lang="es-ES" sz="1600" dirty="0" smtClean="0"/>
            </a:br>
            <a:r>
              <a:rPr lang="es-ES" sz="1600" dirty="0" smtClean="0"/>
              <a:t>bajó, serena, los ojos</a:t>
            </a:r>
            <a:br>
              <a:rPr lang="es-ES" sz="1600" dirty="0" smtClean="0"/>
            </a:br>
            <a:r>
              <a:rPr lang="es-ES" sz="1600" dirty="0" smtClean="0"/>
              <a:t>y me ofreció sus mejillas,</a:t>
            </a:r>
            <a:br>
              <a:rPr lang="es-ES" sz="1600" dirty="0" smtClean="0"/>
            </a:br>
            <a:r>
              <a:rPr lang="es-ES" sz="1600" dirty="0" smtClean="0"/>
              <a:t>como quien pierde un tesoro.</a:t>
            </a:r>
            <a:br>
              <a:rPr lang="es-ES" sz="1600" dirty="0" smtClean="0"/>
            </a:br>
            <a:r>
              <a:rPr lang="es-ES" sz="1600" dirty="0" smtClean="0"/>
              <a:t>—Caían las hojas muertas,</a:t>
            </a:r>
            <a:br>
              <a:rPr lang="es-ES" sz="1600" dirty="0" smtClean="0"/>
            </a:br>
            <a:r>
              <a:rPr lang="es-ES" sz="1600" dirty="0" smtClean="0"/>
              <a:t>en el jardín silencioso,</a:t>
            </a:r>
            <a:br>
              <a:rPr lang="es-ES" sz="1600" dirty="0" smtClean="0"/>
            </a:br>
            <a:r>
              <a:rPr lang="es-ES" sz="1600" dirty="0" smtClean="0"/>
              <a:t>y en el aire erraba aún</a:t>
            </a:r>
            <a:br>
              <a:rPr lang="es-ES" sz="1600" dirty="0" smtClean="0"/>
            </a:br>
            <a:r>
              <a:rPr lang="es-ES" sz="1600" dirty="0" smtClean="0"/>
              <a:t>un perfume de heliotropos.—</a:t>
            </a:r>
          </a:p>
          <a:p>
            <a:r>
              <a:rPr lang="es-ES" sz="1600" dirty="0" smtClean="0"/>
              <a:t>No se atrevía a mirarme;</a:t>
            </a:r>
            <a:br>
              <a:rPr lang="es-ES" sz="1600" dirty="0" smtClean="0"/>
            </a:br>
            <a:r>
              <a:rPr lang="es-ES" sz="1600" dirty="0" smtClean="0"/>
              <a:t>le dije que éramos novios,</a:t>
            </a:r>
            <a:br>
              <a:rPr lang="es-ES" sz="1600" dirty="0" smtClean="0"/>
            </a:br>
            <a:r>
              <a:rPr lang="es-ES" sz="1600" dirty="0" smtClean="0"/>
              <a:t>...y las lágrimas rodaron</a:t>
            </a:r>
            <a:br>
              <a:rPr lang="es-ES" sz="1600" dirty="0" smtClean="0"/>
            </a:br>
            <a:r>
              <a:rPr lang="es-ES" sz="1600" dirty="0" smtClean="0"/>
              <a:t>de sus ojos melancólicos.</a:t>
            </a:r>
            <a:endParaRPr lang="es-ES" sz="1600" dirty="0"/>
          </a:p>
        </p:txBody>
      </p:sp>
      <p:pic>
        <p:nvPicPr>
          <p:cNvPr id="9218" name="Picture 2" descr="13403_i_jr_zc">
            <a:hlinkClick r:id="rId2"/>
          </p:cNvPr>
          <p:cNvPicPr>
            <a:picLocks noChangeAspect="1" noChangeArrowheads="1"/>
          </p:cNvPicPr>
          <p:nvPr/>
        </p:nvPicPr>
        <p:blipFill>
          <a:blip r:embed="rId3" cstate="print"/>
          <a:srcRect/>
          <a:stretch>
            <a:fillRect/>
          </a:stretch>
        </p:blipFill>
        <p:spPr bwMode="auto">
          <a:xfrm>
            <a:off x="971600" y="3573016"/>
            <a:ext cx="2096034" cy="2966087"/>
          </a:xfrm>
          <a:prstGeom prst="rect">
            <a:avLst/>
          </a:prstGeom>
          <a:noFill/>
        </p:spPr>
      </p:pic>
      <p:pic>
        <p:nvPicPr>
          <p:cNvPr id="9220" name="Picture 4" descr="http://2.bp.blogspot.com/_mrj10vBzt0w/TDDrUn8x2cI/AAAAAAAABdk/F3fbsuDSIZg/s1600/juan-ramon-jimenez2.jpg">
            <a:hlinkClick r:id="rId4"/>
          </p:cNvPr>
          <p:cNvPicPr>
            <a:picLocks noChangeAspect="1" noChangeArrowheads="1"/>
          </p:cNvPicPr>
          <p:nvPr/>
        </p:nvPicPr>
        <p:blipFill>
          <a:blip r:embed="rId5" cstate="print"/>
          <a:srcRect/>
          <a:stretch>
            <a:fillRect/>
          </a:stretch>
        </p:blipFill>
        <p:spPr bwMode="auto">
          <a:xfrm>
            <a:off x="3419872" y="3456384"/>
            <a:ext cx="2060229" cy="32129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LAS VANGUARDIAS</a:t>
            </a:r>
            <a:endParaRPr lang="es-ES" sz="4400" dirty="0"/>
          </a:p>
        </p:txBody>
      </p:sp>
      <p:pic>
        <p:nvPicPr>
          <p:cNvPr id="7170" name="Picture 2" descr="http://2.bp.blogspot.com/_-gI4VngkHTY/TJJv4O89RQI/AAAAAAAAABE/kdeSSrPzMx4/S1600-R/HUELLAP.jpg">
            <a:hlinkClick r:id="rId2"/>
          </p:cNvPr>
          <p:cNvPicPr>
            <a:picLocks noChangeAspect="1" noChangeArrowheads="1"/>
          </p:cNvPicPr>
          <p:nvPr/>
        </p:nvPicPr>
        <p:blipFill>
          <a:blip r:embed="rId3" cstate="print"/>
          <a:srcRect/>
          <a:stretch>
            <a:fillRect/>
          </a:stretch>
        </p:blipFill>
        <p:spPr bwMode="auto">
          <a:xfrm>
            <a:off x="260315" y="1340768"/>
            <a:ext cx="2943533" cy="4536504"/>
          </a:xfrm>
          <a:prstGeom prst="rect">
            <a:avLst/>
          </a:prstGeom>
          <a:noFill/>
        </p:spPr>
      </p:pic>
      <p:sp>
        <p:nvSpPr>
          <p:cNvPr id="7171" name="Rectangle 3"/>
          <p:cNvSpPr>
            <a:spLocks noChangeArrowheads="1"/>
          </p:cNvSpPr>
          <p:nvPr/>
        </p:nvSpPr>
        <p:spPr bwMode="auto">
          <a:xfrm>
            <a:off x="3635896" y="1289667"/>
            <a:ext cx="4608512"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s-ES" sz="2400" b="1" i="0" u="none" strike="noStrike" cap="none" normalizeH="0" baseline="0" dirty="0" smtClean="0">
                <a:ln>
                  <a:noFill/>
                </a:ln>
                <a:solidFill>
                  <a:srgbClr val="FF0000"/>
                </a:solidFill>
                <a:effectLst/>
                <a:latin typeface="Comic Sans MS" pitchFamily="66" charset="0"/>
                <a:ea typeface="Times New Roman" pitchFamily="18" charset="0"/>
                <a:cs typeface="TimesNewRoman"/>
              </a:rPr>
              <a:t>¿QUÉ SON?</a:t>
            </a:r>
          </a:p>
          <a:p>
            <a:pPr marL="0" marR="0" lvl="0" indent="0" algn="just" defTabSz="914400" rtl="0" eaLnBrk="1" fontAlgn="base" latinLnBrk="0" hangingPunct="1">
              <a:lnSpc>
                <a:spcPct val="100000"/>
              </a:lnSpc>
              <a:spcBef>
                <a:spcPct val="0"/>
              </a:spcBef>
              <a:spcAft>
                <a:spcPct val="0"/>
              </a:spcAft>
              <a:buClrTx/>
              <a:buSzTx/>
              <a:tabLst/>
            </a:pPr>
            <a:endParaRPr lang="es-ES" sz="2000" b="1" dirty="0" smtClean="0">
              <a:latin typeface="Comic Sans MS" pitchFamily="66" charset="0"/>
              <a:ea typeface="Times New Roman" pitchFamily="18" charset="0"/>
              <a:cs typeface="TimesNewRoman"/>
            </a:endParaRPr>
          </a:p>
          <a:p>
            <a:pPr marL="0" marR="0" lvl="0" indent="0" algn="just" defTabSz="914400" rtl="0" eaLnBrk="1" fontAlgn="base" latinLnBrk="0" hangingPunct="1">
              <a:lnSpc>
                <a:spcPct val="100000"/>
              </a:lnSpc>
              <a:spcBef>
                <a:spcPct val="0"/>
              </a:spcBef>
              <a:spcAft>
                <a:spcPct val="0"/>
              </a:spcAft>
              <a:buClrTx/>
              <a:buSzTx/>
              <a:tabLst/>
            </a:pPr>
            <a:r>
              <a:rPr kumimoji="0" lang="es-ES" sz="2000" b="1" i="0" u="none" strike="noStrike" cap="none" normalizeH="0" baseline="0" dirty="0" smtClean="0">
                <a:ln>
                  <a:noFill/>
                </a:ln>
                <a:solidFill>
                  <a:schemeClr val="tx1"/>
                </a:solidFill>
                <a:effectLst/>
                <a:latin typeface="Comic Sans MS" pitchFamily="66" charset="0"/>
                <a:ea typeface="Times New Roman" pitchFamily="18" charset="0"/>
                <a:cs typeface="TimesNewRoman"/>
              </a:rPr>
              <a:t>Amplio movimiento artístico que se desarrolló en Europa desde principios del siglo XX hasta el comienzo de la II Guerra Mundial.</a:t>
            </a:r>
          </a:p>
          <a:p>
            <a:pPr marL="0" marR="0" lvl="0" indent="0" algn="just" defTabSz="914400" rtl="0" eaLnBrk="1" fontAlgn="base" latinLnBrk="0" hangingPunct="1">
              <a:lnSpc>
                <a:spcPct val="100000"/>
              </a:lnSpc>
              <a:spcBef>
                <a:spcPct val="0"/>
              </a:spcBef>
              <a:spcAft>
                <a:spcPct val="0"/>
              </a:spcAft>
              <a:buClrTx/>
              <a:buSzTx/>
              <a:tabLst/>
            </a:pPr>
            <a:endParaRPr kumimoji="0" lang="es-ES" sz="11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6" name="5 Rectángulo"/>
          <p:cNvSpPr/>
          <p:nvPr/>
        </p:nvSpPr>
        <p:spPr>
          <a:xfrm>
            <a:off x="3779912" y="4365104"/>
            <a:ext cx="4572000" cy="1323439"/>
          </a:xfrm>
          <a:prstGeom prst="rect">
            <a:avLst/>
          </a:prstGeom>
        </p:spPr>
        <p:txBody>
          <a:bodyPr>
            <a:spAutoFit/>
          </a:bodyPr>
          <a:lstStyle/>
          <a:p>
            <a:pPr lvl="0" algn="just" eaLnBrk="0" fontAlgn="base" hangingPunct="0">
              <a:spcBef>
                <a:spcPct val="0"/>
              </a:spcBef>
              <a:spcAft>
                <a:spcPct val="0"/>
              </a:spcAft>
            </a:pPr>
            <a:r>
              <a:rPr lang="es-ES" sz="2000" dirty="0" smtClean="0">
                <a:latin typeface="Comic Sans MS" pitchFamily="66" charset="0"/>
                <a:ea typeface="Times New Roman" pitchFamily="18" charset="0"/>
                <a:cs typeface="TimesNewRoman"/>
              </a:rPr>
              <a:t>No se desarrolló de forma homogénea, sino a través de diferentes corrientes o escuelas llamadas “</a:t>
            </a:r>
            <a:r>
              <a:rPr lang="es-ES" sz="2000" b="1" dirty="0" smtClean="0">
                <a:solidFill>
                  <a:srgbClr val="0070C0"/>
                </a:solidFill>
                <a:latin typeface="Comic Sans MS" pitchFamily="66" charset="0"/>
                <a:ea typeface="Times New Roman" pitchFamily="18" charset="0"/>
                <a:cs typeface="TimesNewRoman"/>
              </a:rPr>
              <a:t>ismos</a:t>
            </a:r>
            <a:r>
              <a:rPr lang="es-ES" sz="2000" dirty="0" smtClean="0">
                <a:latin typeface="Comic Sans MS" pitchFamily="66" charset="0"/>
                <a:ea typeface="Times New Roman" pitchFamily="18" charset="0"/>
                <a:cs typeface="TimesNewRoman"/>
              </a:rPr>
              <a:t>”. </a:t>
            </a:r>
            <a:endParaRPr lang="es-ES" sz="3600" dirty="0" smtClean="0">
              <a:latin typeface="Comic Sans MS" pitchFamily="66"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LAS VANGUARDIAS</a:t>
            </a:r>
            <a:endParaRPr lang="es-ES" sz="4400" dirty="0"/>
          </a:p>
        </p:txBody>
      </p:sp>
      <p:sp>
        <p:nvSpPr>
          <p:cNvPr id="6145" name="Rectangle 1"/>
          <p:cNvSpPr>
            <a:spLocks noChangeArrowheads="1"/>
          </p:cNvSpPr>
          <p:nvPr/>
        </p:nvSpPr>
        <p:spPr bwMode="auto">
          <a:xfrm>
            <a:off x="539552" y="1268760"/>
            <a:ext cx="813690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sng"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¿POR QUÉ SE CARACTERIZAN?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spcBef>
                <a:spcPct val="0"/>
              </a:spcBef>
              <a:spcAft>
                <a:spcPct val="0"/>
              </a:spcAft>
              <a:buClr>
                <a:srgbClr val="FF6600"/>
              </a:buClr>
              <a:buSzTx/>
              <a:buFont typeface="Wingdings" pitchFamily="2" charset="2"/>
              <a:buChar char="v"/>
              <a:tabLst/>
            </a:pPr>
            <a:r>
              <a:rPr kumimoji="0" lang="es-E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Ruptura </a:t>
            </a:r>
            <a:r>
              <a:rPr kumimoji="0" lang="es-ES"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radical con las normas del </a:t>
            </a:r>
            <a:r>
              <a:rPr kumimoji="0" lang="es-E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arte pasado</a:t>
            </a:r>
            <a:r>
              <a:rPr kumimoji="0" lang="es-ES"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a:r>
            <a:endParaRPr kumimoji="0" lang="es-E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spcBef>
                <a:spcPct val="0"/>
              </a:spcBef>
              <a:spcAft>
                <a:spcPct val="0"/>
              </a:spcAft>
              <a:buClr>
                <a:srgbClr val="FF6600"/>
              </a:buClr>
              <a:buSzTx/>
              <a:buFont typeface="Wingdings" pitchFamily="2" charset="2"/>
              <a:buChar char="v"/>
              <a:tabLst/>
            </a:pPr>
            <a:r>
              <a:rPr kumimoji="0" lang="es-ES"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Búsqueda de la </a:t>
            </a:r>
            <a:r>
              <a:rPr kumimoji="0" lang="es-E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originalidad</a:t>
            </a:r>
            <a:r>
              <a:rPr kumimoji="0" lang="es-ES"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 través de la </a:t>
            </a:r>
            <a:r>
              <a:rPr kumimoji="0" lang="es-E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experimentación</a:t>
            </a:r>
            <a:r>
              <a:rPr kumimoji="0" lang="es-ES"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los artistas no copian de la realidad, sino que la deforman.</a:t>
            </a:r>
            <a:endParaRPr kumimoji="0" lang="es-E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spcBef>
                <a:spcPct val="0"/>
              </a:spcBef>
              <a:spcAft>
                <a:spcPct val="0"/>
              </a:spcAft>
              <a:buClr>
                <a:srgbClr val="FF6600"/>
              </a:buClr>
              <a:buSzTx/>
              <a:buFont typeface="Wingdings" pitchFamily="2" charset="2"/>
              <a:buChar char="v"/>
              <a:tabLst/>
            </a:pPr>
            <a:r>
              <a:rPr kumimoji="0" lang="es-ES"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No pretenden reformar la sociedad; sólo practican “</a:t>
            </a:r>
            <a:r>
              <a:rPr kumimoji="0" lang="es-E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el arte por el arte</a:t>
            </a:r>
            <a:r>
              <a:rPr kumimoji="0" lang="es-ES"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como si fuera un juego.</a:t>
            </a:r>
            <a:endParaRPr kumimoji="0" lang="es-E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spcBef>
                <a:spcPct val="0"/>
              </a:spcBef>
              <a:spcAft>
                <a:spcPct val="0"/>
              </a:spcAft>
              <a:buClr>
                <a:srgbClr val="FF6600"/>
              </a:buClr>
              <a:buSzTx/>
              <a:buFont typeface="Wingdings" pitchFamily="2" charset="2"/>
              <a:buChar char="v"/>
              <a:tabLst/>
            </a:pPr>
            <a:r>
              <a:rPr kumimoji="0" lang="es-ES"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Defienden la </a:t>
            </a:r>
            <a:r>
              <a:rPr kumimoji="0" lang="es-E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rebeldía</a:t>
            </a:r>
            <a:r>
              <a:rPr kumimoji="0" lang="es-ES"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moral y política, pues buscan la </a:t>
            </a:r>
            <a:r>
              <a:rPr kumimoji="0" lang="es-E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polémica</a:t>
            </a:r>
            <a:r>
              <a:rPr kumimoji="0" lang="es-ES"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y el </a:t>
            </a:r>
            <a:r>
              <a:rPr kumimoji="0" lang="es-E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escándalo</a:t>
            </a:r>
            <a:r>
              <a:rPr kumimoji="0" lang="es-ES"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a:r>
            <a:endParaRPr kumimoji="0" lang="es-ES" sz="20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6147" name="Picture 3" descr="http://2.bp.blogspot.com/-N3gtvrGkznk/UDFurMDbssI/AAAAAAAAADI/2Jrh8AhqYVU/s1600/untitlead.bmp">
            <a:hlinkClick r:id="rId2"/>
          </p:cNvPr>
          <p:cNvPicPr>
            <a:picLocks noChangeAspect="1" noChangeArrowheads="1"/>
          </p:cNvPicPr>
          <p:nvPr/>
        </p:nvPicPr>
        <p:blipFill>
          <a:blip r:embed="rId3" cstate="print"/>
          <a:srcRect/>
          <a:stretch>
            <a:fillRect/>
          </a:stretch>
        </p:blipFill>
        <p:spPr bwMode="auto">
          <a:xfrm>
            <a:off x="4788024" y="4005064"/>
            <a:ext cx="4176464" cy="2744733"/>
          </a:xfrm>
          <a:prstGeom prst="rect">
            <a:avLst/>
          </a:prstGeom>
          <a:noFill/>
        </p:spPr>
      </p:pic>
      <p:pic>
        <p:nvPicPr>
          <p:cNvPr id="6149" name="Picture 5" descr="http://2.bp.blogspot.com/_w7Gi6K2Gu8M/S1TImEgrbLI/AAAAAAAAAGc/oIHkPwsCvYI/s400/06_Dali_El_gran_masturbador.jpg">
            <a:hlinkClick r:id="rId4"/>
          </p:cNvPr>
          <p:cNvPicPr>
            <a:picLocks noChangeAspect="1" noChangeArrowheads="1"/>
          </p:cNvPicPr>
          <p:nvPr/>
        </p:nvPicPr>
        <p:blipFill>
          <a:blip r:embed="rId5" cstate="print"/>
          <a:srcRect/>
          <a:stretch>
            <a:fillRect/>
          </a:stretch>
        </p:blipFill>
        <p:spPr bwMode="auto">
          <a:xfrm>
            <a:off x="611560" y="4074192"/>
            <a:ext cx="3672408" cy="268085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LAS VANGUARDIAS</a:t>
            </a:r>
            <a:endParaRPr lang="es-ES" sz="4400" dirty="0"/>
          </a:p>
        </p:txBody>
      </p:sp>
      <p:graphicFrame>
        <p:nvGraphicFramePr>
          <p:cNvPr id="6" name="5 Diagrama"/>
          <p:cNvGraphicFramePr/>
          <p:nvPr/>
        </p:nvGraphicFramePr>
        <p:xfrm>
          <a:off x="1763688" y="1268760"/>
          <a:ext cx="700844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0" y="1196752"/>
            <a:ext cx="3563888" cy="1015663"/>
          </a:xfrm>
          <a:prstGeom prst="rect">
            <a:avLst/>
          </a:prstGeom>
          <a:noFill/>
        </p:spPr>
        <p:txBody>
          <a:bodyPr wrap="square" rtlCol="0">
            <a:spAutoFit/>
          </a:bodyPr>
          <a:lstStyle/>
          <a:p>
            <a:pPr lvl="0"/>
            <a:endParaRPr lang="es-ES" sz="2000" dirty="0" smtClean="0"/>
          </a:p>
          <a:p>
            <a:pPr algn="ctr"/>
            <a:r>
              <a:rPr lang="es-ES" sz="2000" b="1" dirty="0" smtClean="0">
                <a:solidFill>
                  <a:srgbClr val="FF0000"/>
                </a:solidFill>
                <a:latin typeface="Comic Sans MS" pitchFamily="66" charset="0"/>
              </a:rPr>
              <a:t>PRINCIPALES </a:t>
            </a:r>
          </a:p>
          <a:p>
            <a:pPr algn="ctr"/>
            <a:r>
              <a:rPr lang="es-ES" sz="2000" b="1" dirty="0" smtClean="0">
                <a:solidFill>
                  <a:srgbClr val="FF0000"/>
                </a:solidFill>
                <a:latin typeface="Comic Sans MS" pitchFamily="66" charset="0"/>
              </a:rPr>
              <a:t>“ISMOS” EUROPEOS</a:t>
            </a:r>
            <a:endParaRPr lang="es-ES" sz="2000" b="1" dirty="0">
              <a:solidFill>
                <a:srgbClr val="FF0000"/>
              </a:solidFill>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LAS VANGUARDIAS</a:t>
            </a:r>
            <a:endParaRPr lang="es-ES" sz="4400" dirty="0"/>
          </a:p>
        </p:txBody>
      </p:sp>
      <p:sp>
        <p:nvSpPr>
          <p:cNvPr id="3" name="2 CuadroTexto"/>
          <p:cNvSpPr txBox="1"/>
          <p:nvPr/>
        </p:nvSpPr>
        <p:spPr>
          <a:xfrm>
            <a:off x="179512" y="1052736"/>
            <a:ext cx="1619672" cy="707886"/>
          </a:xfrm>
          <a:prstGeom prst="rect">
            <a:avLst/>
          </a:prstGeom>
          <a:noFill/>
        </p:spPr>
        <p:txBody>
          <a:bodyPr wrap="square" rtlCol="0">
            <a:spAutoFit/>
          </a:bodyPr>
          <a:lstStyle/>
          <a:p>
            <a:pPr lvl="0"/>
            <a:endParaRPr lang="es-ES" sz="2000" dirty="0" smtClean="0"/>
          </a:p>
          <a:p>
            <a:r>
              <a:rPr lang="es-ES" sz="2000" b="1" dirty="0" smtClean="0">
                <a:solidFill>
                  <a:srgbClr val="FF0000"/>
                </a:solidFill>
                <a:latin typeface="Comic Sans MS" pitchFamily="66" charset="0"/>
              </a:rPr>
              <a:t>CUBISMO</a:t>
            </a:r>
            <a:endParaRPr lang="es-ES" sz="2000" b="1" dirty="0">
              <a:solidFill>
                <a:srgbClr val="FF0000"/>
              </a:solidFill>
              <a:latin typeface="Comic Sans MS" pitchFamily="66" charset="0"/>
            </a:endParaRPr>
          </a:p>
        </p:txBody>
      </p:sp>
      <p:sp>
        <p:nvSpPr>
          <p:cNvPr id="4" name="3 CuadroTexto"/>
          <p:cNvSpPr txBox="1"/>
          <p:nvPr/>
        </p:nvSpPr>
        <p:spPr>
          <a:xfrm>
            <a:off x="251520" y="1844824"/>
            <a:ext cx="3384376" cy="1200329"/>
          </a:xfrm>
          <a:prstGeom prst="rect">
            <a:avLst/>
          </a:prstGeom>
          <a:noFill/>
        </p:spPr>
        <p:txBody>
          <a:bodyPr wrap="square" rtlCol="0">
            <a:spAutoFit/>
          </a:bodyPr>
          <a:lstStyle/>
          <a:p>
            <a:pPr algn="just"/>
            <a:r>
              <a:rPr lang="es-ES" dirty="0" smtClean="0">
                <a:latin typeface="Comic Sans MS" pitchFamily="66" charset="0"/>
              </a:rPr>
              <a:t>Hace un “</a:t>
            </a:r>
            <a:r>
              <a:rPr lang="es-ES" b="1" dirty="0" smtClean="0">
                <a:latin typeface="Comic Sans MS" pitchFamily="66" charset="0"/>
              </a:rPr>
              <a:t>collage</a:t>
            </a:r>
            <a:r>
              <a:rPr lang="es-ES" dirty="0" smtClean="0">
                <a:latin typeface="Comic Sans MS" pitchFamily="66" charset="0"/>
              </a:rPr>
              <a:t>” o mezcla de temas cotidianos. Crea una </a:t>
            </a:r>
            <a:r>
              <a:rPr lang="es-ES" b="1" dirty="0" smtClean="0">
                <a:latin typeface="Comic Sans MS" pitchFamily="66" charset="0"/>
              </a:rPr>
              <a:t>poesía visual </a:t>
            </a:r>
            <a:r>
              <a:rPr lang="es-ES" dirty="0" smtClean="0">
                <a:latin typeface="Comic Sans MS" pitchFamily="66" charset="0"/>
              </a:rPr>
              <a:t>(los caligramas), sin adornos.</a:t>
            </a:r>
            <a:endParaRPr lang="es-ES" dirty="0">
              <a:latin typeface="Comic Sans MS" pitchFamily="66" charset="0"/>
            </a:endParaRPr>
          </a:p>
        </p:txBody>
      </p:sp>
      <p:pic>
        <p:nvPicPr>
          <p:cNvPr id="6" name="Picture 6" descr="http://4.bp.blogspot.com/_Bum5VWQ9AsM/TJtpccFB0II/AAAAAAAAAAw/e2PPaOaRtDs/s1600/Kini+Avila-Caligrama.jpg">
            <a:hlinkClick r:id="rId2"/>
          </p:cNvPr>
          <p:cNvPicPr>
            <a:picLocks noChangeAspect="1" noChangeArrowheads="1"/>
          </p:cNvPicPr>
          <p:nvPr/>
        </p:nvPicPr>
        <p:blipFill>
          <a:blip r:embed="rId3" cstate="print"/>
          <a:srcRect/>
          <a:stretch>
            <a:fillRect/>
          </a:stretch>
        </p:blipFill>
        <p:spPr bwMode="auto">
          <a:xfrm>
            <a:off x="4499992" y="1340768"/>
            <a:ext cx="4644008" cy="2938962"/>
          </a:xfrm>
          <a:prstGeom prst="rect">
            <a:avLst/>
          </a:prstGeom>
          <a:noFill/>
        </p:spPr>
      </p:pic>
      <p:pic>
        <p:nvPicPr>
          <p:cNvPr id="7" name="Picture 2" descr="http://retratoliterario.files.wordpress.com/2009/07/caligrama.jpg">
            <a:hlinkClick r:id="rId4"/>
          </p:cNvPr>
          <p:cNvPicPr>
            <a:picLocks noChangeAspect="1" noChangeArrowheads="1"/>
          </p:cNvPicPr>
          <p:nvPr/>
        </p:nvPicPr>
        <p:blipFill>
          <a:blip r:embed="rId5" cstate="print"/>
          <a:srcRect/>
          <a:stretch>
            <a:fillRect/>
          </a:stretch>
        </p:blipFill>
        <p:spPr bwMode="auto">
          <a:xfrm>
            <a:off x="5004048" y="4162843"/>
            <a:ext cx="2736304" cy="2695157"/>
          </a:xfrm>
          <a:prstGeom prst="rect">
            <a:avLst/>
          </a:prstGeom>
          <a:noFill/>
        </p:spPr>
      </p:pic>
      <p:pic>
        <p:nvPicPr>
          <p:cNvPr id="8" name="Picture 4" descr="http://diloengrafico.wikispaces.com/file/view/caligrama.jpg/133666117/375x366/caligrama.jpg">
            <a:hlinkClick r:id="rId6"/>
          </p:cNvPr>
          <p:cNvPicPr>
            <a:picLocks noChangeAspect="1" noChangeArrowheads="1"/>
          </p:cNvPicPr>
          <p:nvPr/>
        </p:nvPicPr>
        <p:blipFill>
          <a:blip r:embed="rId7" cstate="print"/>
          <a:srcRect/>
          <a:stretch>
            <a:fillRect/>
          </a:stretch>
        </p:blipFill>
        <p:spPr bwMode="auto">
          <a:xfrm>
            <a:off x="683569" y="2995224"/>
            <a:ext cx="3240360" cy="316259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LAS VANGUARDIAS</a:t>
            </a:r>
            <a:endParaRPr lang="es-ES" sz="4400" dirty="0"/>
          </a:p>
        </p:txBody>
      </p:sp>
      <p:sp>
        <p:nvSpPr>
          <p:cNvPr id="3" name="2 CuadroTexto"/>
          <p:cNvSpPr txBox="1"/>
          <p:nvPr/>
        </p:nvSpPr>
        <p:spPr>
          <a:xfrm>
            <a:off x="251520" y="980728"/>
            <a:ext cx="1800200" cy="707886"/>
          </a:xfrm>
          <a:prstGeom prst="rect">
            <a:avLst/>
          </a:prstGeom>
          <a:noFill/>
        </p:spPr>
        <p:txBody>
          <a:bodyPr wrap="square" rtlCol="0">
            <a:spAutoFit/>
          </a:bodyPr>
          <a:lstStyle/>
          <a:p>
            <a:pPr lvl="0"/>
            <a:endParaRPr lang="es-ES" sz="2000" dirty="0" smtClean="0"/>
          </a:p>
          <a:p>
            <a:r>
              <a:rPr lang="es-ES" sz="2000" b="1" dirty="0" smtClean="0">
                <a:solidFill>
                  <a:srgbClr val="FF0000"/>
                </a:solidFill>
                <a:latin typeface="Comic Sans MS" pitchFamily="66" charset="0"/>
              </a:rPr>
              <a:t>FUTURISMO</a:t>
            </a:r>
            <a:endParaRPr lang="es-ES" sz="2000" b="1" dirty="0">
              <a:solidFill>
                <a:srgbClr val="FF0000"/>
              </a:solidFill>
              <a:latin typeface="Comic Sans MS" pitchFamily="66" charset="0"/>
            </a:endParaRPr>
          </a:p>
        </p:txBody>
      </p:sp>
      <p:sp>
        <p:nvSpPr>
          <p:cNvPr id="3073" name="Rectangle 1"/>
          <p:cNvSpPr>
            <a:spLocks noChangeArrowheads="1"/>
          </p:cNvSpPr>
          <p:nvPr/>
        </p:nvSpPr>
        <p:spPr bwMode="auto">
          <a:xfrm>
            <a:off x="4211960" y="1340768"/>
            <a:ext cx="460851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Surge en Italia con </a:t>
            </a:r>
            <a:r>
              <a:rPr kumimoji="0" lang="es-ES"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Filippo</a:t>
            </a:r>
            <a:r>
              <a:rPr kumimoji="0" lang="es-ES"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s-ES"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Marinetti</a:t>
            </a:r>
            <a:r>
              <a:rPr kumimoji="0" lang="es-ES"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Char char="•"/>
              <a:tabLst/>
            </a:pPr>
            <a:r>
              <a:rPr lang="es-ES" dirty="0" smtClean="0">
                <a:latin typeface="Comic Sans MS" pitchFamily="66" charset="0"/>
                <a:ea typeface="Times New Roman" pitchFamily="18" charset="0"/>
                <a:cs typeface="Arial" pitchFamily="34" charset="0"/>
              </a:rPr>
              <a:t>Rompe</a:t>
            </a:r>
            <a:r>
              <a:rPr kumimoji="0" lang="es-ES"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con todo lo que tenga que ver con los sentimientos. </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Exalta el </a:t>
            </a:r>
            <a:r>
              <a:rPr kumimoji="0" lang="es-ES"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progreso técnico </a:t>
            </a:r>
            <a:r>
              <a:rPr kumimoji="0" lang="es-ES"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(el cine, el avión, el tren, la luz eléctrica...). </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Elimina los signos de puntuación, los nexos</a:t>
            </a:r>
            <a:r>
              <a:rPr kumimoji="0" lang="es-ES"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Para dar sensación de incoherencia, vértigo,</a:t>
            </a:r>
            <a:r>
              <a:rPr kumimoji="0" lang="es-ES"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velocidad.</a:t>
            </a:r>
          </a:p>
          <a:p>
            <a:pPr marL="0" marR="0" lvl="0" indent="0" algn="just" defTabSz="914400" rtl="0" eaLnBrk="0" fontAlgn="base" latinLnBrk="0" hangingPunct="0">
              <a:lnSpc>
                <a:spcPct val="100000"/>
              </a:lnSpc>
              <a:spcBef>
                <a:spcPct val="0"/>
              </a:spcBef>
              <a:spcAft>
                <a:spcPct val="0"/>
              </a:spcAft>
              <a:buClrTx/>
              <a:buSzTx/>
              <a:tabLst/>
            </a:pPr>
            <a:endParaRPr kumimoji="0" lang="es-E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NewRoman"/>
              </a:rPr>
              <a:t>Rechazan la apariencia</a:t>
            </a:r>
            <a:r>
              <a:rPr kumimoji="0" lang="es-ES" b="0" i="0" u="none" strike="noStrike" cap="none" normalizeH="0" dirty="0" smtClean="0">
                <a:ln>
                  <a:noFill/>
                </a:ln>
                <a:solidFill>
                  <a:schemeClr val="tx1"/>
                </a:solidFill>
                <a:effectLst/>
                <a:latin typeface="Comic Sans MS" pitchFamily="66" charset="0"/>
                <a:ea typeface="Calibri" pitchFamily="34" charset="0"/>
                <a:cs typeface="TimesNewRoman"/>
              </a:rPr>
              <a:t> del </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NewRoman"/>
              </a:rPr>
              <a:t>libro tradicional y defienden una </a:t>
            </a:r>
            <a:r>
              <a:rPr kumimoji="0" lang="es-ES" b="1" i="0" u="none" strike="noStrike" cap="none" normalizeH="0" baseline="0" dirty="0" smtClean="0">
                <a:ln>
                  <a:noFill/>
                </a:ln>
                <a:solidFill>
                  <a:schemeClr val="tx1"/>
                </a:solidFill>
                <a:effectLst/>
                <a:latin typeface="Comic Sans MS" pitchFamily="66" charset="0"/>
                <a:ea typeface="Calibri" pitchFamily="34" charset="0"/>
                <a:cs typeface="TimesNewRoman"/>
              </a:rPr>
              <a:t>presentación pictórica</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NewRoman"/>
              </a:rPr>
              <a:t> de la página, con varios colores, varios tipos de letra, cambios de dirección en las líneas, signos matemáticos y musicales en vez de puntos.</a:t>
            </a:r>
            <a:endParaRPr kumimoji="0" lang="es-ES"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6" name="Picture 2" descr="http://img.papelenblanco.com/2007/10/futurismo.jpeg.jpg">
            <a:hlinkClick r:id="rId2"/>
          </p:cNvPr>
          <p:cNvPicPr>
            <a:picLocks noChangeAspect="1" noChangeArrowheads="1"/>
          </p:cNvPicPr>
          <p:nvPr/>
        </p:nvPicPr>
        <p:blipFill>
          <a:blip r:embed="rId3" cstate="print"/>
          <a:srcRect/>
          <a:stretch>
            <a:fillRect/>
          </a:stretch>
        </p:blipFill>
        <p:spPr bwMode="auto">
          <a:xfrm>
            <a:off x="179512" y="1772816"/>
            <a:ext cx="3888432" cy="2514521"/>
          </a:xfrm>
          <a:prstGeom prst="rect">
            <a:avLst/>
          </a:prstGeom>
          <a:noFill/>
        </p:spPr>
      </p:pic>
      <p:pic>
        <p:nvPicPr>
          <p:cNvPr id="3075" name="Picture 3" descr="http://circulodepoesia.com/nueva/wp-content/uploads/2009/03/Manifiesto-futurista.jpg">
            <a:hlinkClick r:id="rId4"/>
          </p:cNvPr>
          <p:cNvPicPr>
            <a:picLocks noChangeAspect="1" noChangeArrowheads="1"/>
          </p:cNvPicPr>
          <p:nvPr/>
        </p:nvPicPr>
        <p:blipFill>
          <a:blip r:embed="rId5" cstate="print"/>
          <a:srcRect/>
          <a:stretch>
            <a:fillRect/>
          </a:stretch>
        </p:blipFill>
        <p:spPr bwMode="auto">
          <a:xfrm>
            <a:off x="539552" y="4581128"/>
            <a:ext cx="3131840" cy="136055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LAS VANGUARDIAS</a:t>
            </a:r>
            <a:endParaRPr lang="es-ES" sz="4400" dirty="0"/>
          </a:p>
        </p:txBody>
      </p:sp>
      <p:pic>
        <p:nvPicPr>
          <p:cNvPr id="38914" name="Picture 2" descr="http://1.bp.blogspot.com/_xN45_kAFh-8/TTB10SJIywI/AAAAAAAAACI/ZmyACohZ3A0/s1600/Imagen3.jpg">
            <a:hlinkClick r:id="rId2"/>
          </p:cNvPr>
          <p:cNvPicPr>
            <a:picLocks noChangeAspect="1" noChangeArrowheads="1"/>
          </p:cNvPicPr>
          <p:nvPr/>
        </p:nvPicPr>
        <p:blipFill>
          <a:blip r:embed="rId3" cstate="print"/>
          <a:srcRect/>
          <a:stretch>
            <a:fillRect/>
          </a:stretch>
        </p:blipFill>
        <p:spPr bwMode="auto">
          <a:xfrm>
            <a:off x="5724128" y="1052736"/>
            <a:ext cx="2897668" cy="5422778"/>
          </a:xfrm>
          <a:prstGeom prst="rect">
            <a:avLst/>
          </a:prstGeom>
          <a:noFill/>
        </p:spPr>
      </p:pic>
      <p:pic>
        <p:nvPicPr>
          <p:cNvPr id="4" name="Picture 2" descr="http://2.bp.blogspot.com/-7c52HNnz-ow/TcA5FWWV9DI/AAAAAAAAAGc/SxdGtPEBYAQ/s1600/collage+futurismo+chico.jpg">
            <a:hlinkClick r:id="rId4"/>
          </p:cNvPr>
          <p:cNvPicPr>
            <a:picLocks noChangeAspect="1" noChangeArrowheads="1"/>
          </p:cNvPicPr>
          <p:nvPr/>
        </p:nvPicPr>
        <p:blipFill>
          <a:blip r:embed="rId5" cstate="print"/>
          <a:srcRect/>
          <a:stretch>
            <a:fillRect/>
          </a:stretch>
        </p:blipFill>
        <p:spPr bwMode="auto">
          <a:xfrm>
            <a:off x="395536" y="1340768"/>
            <a:ext cx="4968552" cy="351194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LAS VANGUARDIAS</a:t>
            </a:r>
            <a:endParaRPr lang="es-ES" sz="4400" dirty="0"/>
          </a:p>
        </p:txBody>
      </p:sp>
      <p:sp>
        <p:nvSpPr>
          <p:cNvPr id="4" name="3 CuadroTexto"/>
          <p:cNvSpPr txBox="1"/>
          <p:nvPr/>
        </p:nvSpPr>
        <p:spPr>
          <a:xfrm>
            <a:off x="251520" y="980728"/>
            <a:ext cx="1800200" cy="707886"/>
          </a:xfrm>
          <a:prstGeom prst="rect">
            <a:avLst/>
          </a:prstGeom>
          <a:noFill/>
        </p:spPr>
        <p:txBody>
          <a:bodyPr wrap="square" rtlCol="0">
            <a:spAutoFit/>
          </a:bodyPr>
          <a:lstStyle/>
          <a:p>
            <a:pPr lvl="0"/>
            <a:endParaRPr lang="es-ES" sz="2000" dirty="0" smtClean="0"/>
          </a:p>
          <a:p>
            <a:r>
              <a:rPr lang="es-ES" sz="2000" b="1" dirty="0" smtClean="0">
                <a:solidFill>
                  <a:srgbClr val="FF0000"/>
                </a:solidFill>
                <a:latin typeface="Comic Sans MS" pitchFamily="66" charset="0"/>
              </a:rPr>
              <a:t>DADAÍSMO</a:t>
            </a:r>
            <a:endParaRPr lang="es-ES" sz="2000" b="1" dirty="0">
              <a:solidFill>
                <a:srgbClr val="FF0000"/>
              </a:solidFill>
              <a:latin typeface="Comic Sans MS" pitchFamily="66" charset="0"/>
            </a:endParaRPr>
          </a:p>
        </p:txBody>
      </p:sp>
      <p:sp>
        <p:nvSpPr>
          <p:cNvPr id="2051" name="Rectangle 3"/>
          <p:cNvSpPr>
            <a:spLocks noChangeArrowheads="1"/>
          </p:cNvSpPr>
          <p:nvPr/>
        </p:nvSpPr>
        <p:spPr bwMode="auto">
          <a:xfrm>
            <a:off x="395536" y="1628800"/>
            <a:ext cx="8424936"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NewRoman"/>
              </a:rPr>
              <a:t> Nace tras la Primera Guerra Mundial en Suiza como </a:t>
            </a:r>
            <a:r>
              <a:rPr kumimoji="0" lang="es-ES" sz="1600" b="1" i="0" u="none" strike="noStrike" cap="none" normalizeH="0" baseline="0" dirty="0" smtClean="0">
                <a:ln>
                  <a:noFill/>
                </a:ln>
                <a:solidFill>
                  <a:schemeClr val="tx1"/>
                </a:solidFill>
                <a:effectLst/>
                <a:latin typeface="Comic Sans MS" pitchFamily="66" charset="0"/>
                <a:ea typeface="Calibri" pitchFamily="34" charset="0"/>
                <a:cs typeface="TimesNewRoman,Bold"/>
              </a:rPr>
              <a:t>protesta a la guerra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NewRoman"/>
              </a:rPr>
              <a:t>cuando el resto de movimientos están decayendo.</a:t>
            </a:r>
          </a:p>
          <a:p>
            <a:pPr marL="0" marR="0" lvl="0" indent="0" algn="just" defTabSz="914400" rtl="0" eaLnBrk="1" fontAlgn="base" latinLnBrk="0" hangingPunct="1">
              <a:lnSpc>
                <a:spcPct val="100000"/>
              </a:lnSpc>
              <a:spcBef>
                <a:spcPct val="0"/>
              </a:spcBef>
              <a:spcAft>
                <a:spcPct val="0"/>
              </a:spcAft>
              <a:buClrTx/>
              <a:buSzTx/>
              <a:tabLst/>
            </a:pPr>
            <a:endPar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NewRoman"/>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NewRoman"/>
              </a:rPr>
              <a:t> Es un </a:t>
            </a:r>
            <a:r>
              <a:rPr kumimoji="0" lang="es-ES" sz="1600" b="1" i="0" u="none" strike="noStrike" cap="none" normalizeH="0" baseline="0" dirty="0" smtClean="0">
                <a:ln>
                  <a:noFill/>
                </a:ln>
                <a:solidFill>
                  <a:schemeClr val="tx1"/>
                </a:solidFill>
                <a:effectLst/>
                <a:latin typeface="Comic Sans MS" pitchFamily="66" charset="0"/>
                <a:ea typeface="Calibri" pitchFamily="34" charset="0"/>
                <a:cs typeface="TimesNewRoman,Bold"/>
              </a:rPr>
              <a:t>ataque a los valores que sustentan la cultura occidental</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NewRoman"/>
              </a:rPr>
              <a:t>. </a:t>
            </a:r>
          </a:p>
          <a:p>
            <a:pPr marL="0" marR="0" lvl="0" indent="0" algn="just" defTabSz="914400" rtl="0" eaLnBrk="1" fontAlgn="base" latinLnBrk="0" hangingPunct="1">
              <a:lnSpc>
                <a:spcPct val="100000"/>
              </a:lnSpc>
              <a:spcBef>
                <a:spcPct val="0"/>
              </a:spcBef>
              <a:spcAft>
                <a:spcPct val="0"/>
              </a:spcAft>
              <a:buClrTx/>
              <a:buSzTx/>
              <a:tabLst/>
            </a:pPr>
            <a:endPar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NewRoman"/>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es-ES" sz="1600" dirty="0" smtClean="0">
                <a:latin typeface="Comic Sans MS" pitchFamily="66" charset="0"/>
                <a:ea typeface="Calibri" pitchFamily="34" charset="0"/>
                <a:cs typeface="TimesNewRoman"/>
              </a:rPr>
              <a:t> Los artistas reaccionan con: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NewRoman"/>
              </a:rPr>
              <a:t>escepticismo radical, la negación, la burla sarcástica… </a:t>
            </a:r>
          </a:p>
          <a:p>
            <a:pPr marL="0" marR="0" lvl="0" indent="0" algn="just" defTabSz="914400" rtl="0" eaLnBrk="1" fontAlgn="base" latinLnBrk="0" hangingPunct="1">
              <a:lnSpc>
                <a:spcPct val="100000"/>
              </a:lnSpc>
              <a:spcBef>
                <a:spcPct val="0"/>
              </a:spcBef>
              <a:spcAft>
                <a:spcPct val="0"/>
              </a:spcAft>
              <a:buClrTx/>
              <a:buSzTx/>
              <a:tabLst/>
            </a:pPr>
            <a:endPar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NewRoman"/>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es-ES" sz="1600" dirty="0" smtClean="0">
                <a:latin typeface="Comic Sans MS" pitchFamily="66" charset="0"/>
                <a:ea typeface="Calibri" pitchFamily="34" charset="0"/>
                <a:cs typeface="TimesNewRoman"/>
              </a:rPr>
              <a:t> Buscan</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NewRoman"/>
              </a:rPr>
              <a:t> </a:t>
            </a:r>
            <a:r>
              <a:rPr kumimoji="0" lang="es-ES" sz="1600" b="1" i="0" u="none" strike="noStrike" cap="none" normalizeH="0" baseline="0" dirty="0" smtClean="0">
                <a:ln>
                  <a:noFill/>
                </a:ln>
                <a:solidFill>
                  <a:schemeClr val="tx1"/>
                </a:solidFill>
                <a:effectLst/>
                <a:latin typeface="Comic Sans MS" pitchFamily="66" charset="0"/>
                <a:ea typeface="Calibri" pitchFamily="34" charset="0"/>
                <a:cs typeface="TimesNewRoman"/>
              </a:rPr>
              <a:t>destruir el sistema de valores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NewRoman"/>
              </a:rPr>
              <a:t>al que juzgan causante del desastre. </a:t>
            </a:r>
          </a:p>
          <a:p>
            <a:pPr marL="0" marR="0" lvl="0" indent="0" algn="just" defTabSz="914400" rtl="0" eaLnBrk="1" fontAlgn="base" latinLnBrk="0" hangingPunct="1">
              <a:lnSpc>
                <a:spcPct val="100000"/>
              </a:lnSpc>
              <a:spcBef>
                <a:spcPct val="0"/>
              </a:spcBef>
              <a:spcAft>
                <a:spcPct val="0"/>
              </a:spcAft>
              <a:buClrTx/>
              <a:buSzTx/>
              <a:buFontTx/>
              <a:buChar char="•"/>
              <a:tabLst/>
            </a:pPr>
            <a:endParaRPr lang="es-ES" sz="1600" dirty="0" smtClean="0">
              <a:latin typeface="Comic Sans MS" pitchFamily="66" charset="0"/>
              <a:ea typeface="Calibri" pitchFamily="34" charset="0"/>
              <a:cs typeface="TimesNewRoman"/>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NewRoman"/>
              </a:rPr>
              <a:t>Se trata de una </a:t>
            </a:r>
            <a:r>
              <a:rPr kumimoji="0" lang="es-ES" sz="1600" b="1" i="0" u="none" strike="noStrike" cap="none" normalizeH="0" baseline="0" dirty="0" smtClean="0">
                <a:ln>
                  <a:noFill/>
                </a:ln>
                <a:solidFill>
                  <a:schemeClr val="tx1"/>
                </a:solidFill>
                <a:effectLst/>
                <a:latin typeface="Comic Sans MS" pitchFamily="66" charset="0"/>
                <a:ea typeface="Calibri" pitchFamily="34" charset="0"/>
                <a:cs typeface="TimesNewRoman"/>
              </a:rPr>
              <a:t>postura anarquizante</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NewRoman"/>
              </a:rPr>
              <a:t>, que lucha por liberar las energías de una creatividad desarrollada al margen de toda norma.</a:t>
            </a:r>
            <a:endParaRPr kumimoji="0" lang="es-ES" sz="16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2053" name="Picture 5" descr="http://4.bp.blogspot.com/-drX0Jac-QtE/T6vH4sbvRlI/AAAAAAAAACc/ALnmDwwHXBc/s1600/Poema_dadai%CC%81sta_expresionista.jpg">
            <a:hlinkClick r:id="rId2"/>
          </p:cNvPr>
          <p:cNvPicPr>
            <a:picLocks noChangeAspect="1" noChangeArrowheads="1"/>
          </p:cNvPicPr>
          <p:nvPr/>
        </p:nvPicPr>
        <p:blipFill>
          <a:blip r:embed="rId3" cstate="print"/>
          <a:srcRect/>
          <a:stretch>
            <a:fillRect/>
          </a:stretch>
        </p:blipFill>
        <p:spPr bwMode="auto">
          <a:xfrm>
            <a:off x="5508104" y="4149080"/>
            <a:ext cx="3312368" cy="240177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LAS VANGUARDIAS</a:t>
            </a:r>
            <a:endParaRPr lang="es-ES" sz="4400" dirty="0"/>
          </a:p>
        </p:txBody>
      </p:sp>
      <p:sp>
        <p:nvSpPr>
          <p:cNvPr id="9" name="8 Rectángulo"/>
          <p:cNvSpPr/>
          <p:nvPr/>
        </p:nvSpPr>
        <p:spPr>
          <a:xfrm>
            <a:off x="539552" y="1196752"/>
            <a:ext cx="4572000" cy="4585871"/>
          </a:xfrm>
          <a:prstGeom prst="rect">
            <a:avLst/>
          </a:prstGeom>
        </p:spPr>
        <p:txBody>
          <a:bodyPr>
            <a:spAutoFit/>
          </a:bodyPr>
          <a:lstStyle/>
          <a:p>
            <a:r>
              <a:rPr lang="es-ES" b="1" dirty="0" smtClean="0"/>
              <a:t>PARA HACER UN POEMA DADAÍSTA</a:t>
            </a:r>
          </a:p>
          <a:p>
            <a:endParaRPr lang="es-ES" dirty="0" smtClean="0"/>
          </a:p>
          <a:p>
            <a:r>
              <a:rPr lang="es-ES" sz="1600" dirty="0" smtClean="0"/>
              <a:t>Coja un periódico.</a:t>
            </a:r>
            <a:br>
              <a:rPr lang="es-ES" sz="1600" dirty="0" smtClean="0"/>
            </a:br>
            <a:r>
              <a:rPr lang="es-ES" sz="1600" dirty="0" smtClean="0"/>
              <a:t>Coja unas tijeras.</a:t>
            </a:r>
            <a:br>
              <a:rPr lang="es-ES" sz="1600" dirty="0" smtClean="0"/>
            </a:br>
            <a:r>
              <a:rPr lang="es-ES" sz="1600" dirty="0" smtClean="0"/>
              <a:t>Escoja en el periódico un artículo de la longitud que cuenta darle a su poema.</a:t>
            </a:r>
            <a:br>
              <a:rPr lang="es-ES" sz="1600" dirty="0" smtClean="0"/>
            </a:br>
            <a:r>
              <a:rPr lang="es-ES" sz="1600" dirty="0" smtClean="0"/>
              <a:t>Recorte el artículo.</a:t>
            </a:r>
            <a:br>
              <a:rPr lang="es-ES" sz="1600" dirty="0" smtClean="0"/>
            </a:br>
            <a:r>
              <a:rPr lang="es-ES" sz="1600" dirty="0" smtClean="0"/>
              <a:t>Recorte en seguida con cuidado cada una de las palabras que forman el artículo y métalas en una bolsa.</a:t>
            </a:r>
            <a:br>
              <a:rPr lang="es-ES" sz="1600" dirty="0" smtClean="0"/>
            </a:br>
            <a:r>
              <a:rPr lang="es-ES" sz="1600" dirty="0" smtClean="0"/>
              <a:t>Agítela suavemente.</a:t>
            </a:r>
            <a:br>
              <a:rPr lang="es-ES" sz="1600" dirty="0" smtClean="0"/>
            </a:br>
            <a:r>
              <a:rPr lang="es-ES" sz="1600" dirty="0" smtClean="0"/>
              <a:t>Ahora saque cada recorte uno tras otro.</a:t>
            </a:r>
            <a:br>
              <a:rPr lang="es-ES" sz="1600" dirty="0" smtClean="0"/>
            </a:br>
            <a:r>
              <a:rPr lang="es-ES" sz="1600" dirty="0" smtClean="0"/>
              <a:t>Copie concienzudamente en el orden en que hayan salido de la bolsa.</a:t>
            </a:r>
            <a:br>
              <a:rPr lang="es-ES" sz="1600" dirty="0" smtClean="0"/>
            </a:br>
            <a:r>
              <a:rPr lang="es-ES" sz="1600" dirty="0" smtClean="0"/>
              <a:t>El poema se parecerá a usted.</a:t>
            </a:r>
            <a:br>
              <a:rPr lang="es-ES" sz="1600" dirty="0" smtClean="0"/>
            </a:br>
            <a:r>
              <a:rPr lang="es-ES" sz="1600" dirty="0" smtClean="0"/>
              <a:t>Y es usted un escritor infinitamente original y de una sensibilidad hechizante, aunque incomprendida del vulgo.</a:t>
            </a:r>
            <a:endParaRPr lang="es-ES" sz="1600" dirty="0"/>
          </a:p>
        </p:txBody>
      </p:sp>
      <p:pic>
        <p:nvPicPr>
          <p:cNvPr id="1030" name="Picture 6" descr="http://multiblog.educacion.navarra.es/mvaldesr/files/2010/10/Scan00111.jpg">
            <a:hlinkClick r:id="rId2"/>
          </p:cNvPr>
          <p:cNvPicPr>
            <a:picLocks noChangeAspect="1" noChangeArrowheads="1"/>
          </p:cNvPicPr>
          <p:nvPr/>
        </p:nvPicPr>
        <p:blipFill>
          <a:blip r:embed="rId3" cstate="print"/>
          <a:srcRect/>
          <a:stretch>
            <a:fillRect/>
          </a:stretch>
        </p:blipFill>
        <p:spPr bwMode="auto">
          <a:xfrm>
            <a:off x="5220072" y="1268760"/>
            <a:ext cx="3384376" cy="476723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8229600" cy="792088"/>
          </a:xfrm>
          <a:solidFill>
            <a:srgbClr val="FFC000"/>
          </a:solidFill>
        </p:spPr>
        <p:style>
          <a:lnRef idx="3">
            <a:schemeClr val="lt1"/>
          </a:lnRef>
          <a:fillRef idx="1">
            <a:schemeClr val="accent3"/>
          </a:fillRef>
          <a:effectRef idx="1">
            <a:schemeClr val="accent3"/>
          </a:effectRef>
          <a:fontRef idx="minor">
            <a:schemeClr val="lt1"/>
          </a:fontRef>
        </p:style>
        <p:txBody>
          <a:bodyPr/>
          <a:lstStyle/>
          <a:p>
            <a:pPr algn="ctr"/>
            <a:r>
              <a:rPr lang="es-ES" dirty="0" smtClean="0"/>
              <a:t>CONTEXTO LITERARIO</a:t>
            </a:r>
            <a:endParaRPr lang="es-ES" dirty="0"/>
          </a:p>
        </p:txBody>
      </p:sp>
      <p:graphicFrame>
        <p:nvGraphicFramePr>
          <p:cNvPr id="3" name="2 Tabla"/>
          <p:cNvGraphicFramePr>
            <a:graphicFrameLocks noGrp="1"/>
          </p:cNvGraphicFramePr>
          <p:nvPr/>
        </p:nvGraphicFramePr>
        <p:xfrm>
          <a:off x="539552" y="2276872"/>
          <a:ext cx="8208912" cy="3062904"/>
        </p:xfrm>
        <a:graphic>
          <a:graphicData uri="http://schemas.openxmlformats.org/drawingml/2006/table">
            <a:tbl>
              <a:tblPr/>
              <a:tblGrid>
                <a:gridCol w="3486949"/>
                <a:gridCol w="4721963"/>
              </a:tblGrid>
              <a:tr h="1180932">
                <a:tc>
                  <a:txBody>
                    <a:bodyPr/>
                    <a:lstStyle/>
                    <a:p>
                      <a:pPr marL="449580" algn="just">
                        <a:lnSpc>
                          <a:spcPct val="115000"/>
                        </a:lnSpc>
                        <a:spcAft>
                          <a:spcPts val="0"/>
                        </a:spcAft>
                      </a:pPr>
                      <a:r>
                        <a:rPr lang="es-ES" sz="2400" b="1" dirty="0">
                          <a:solidFill>
                            <a:schemeClr val="accent4">
                              <a:lumMod val="75000"/>
                            </a:schemeClr>
                          </a:solidFill>
                          <a:latin typeface="Comic Sans MS" pitchFamily="66" charset="0"/>
                          <a:ea typeface="Times New Roman"/>
                          <a:cs typeface="TimesNewRoman"/>
                        </a:rPr>
                        <a:t>Novecentismo o Generación del 14</a:t>
                      </a:r>
                      <a:endParaRPr lang="es-ES" sz="3600" dirty="0">
                        <a:solidFill>
                          <a:schemeClr val="accent4">
                            <a:lumMod val="75000"/>
                          </a:schemeClr>
                        </a:solidFill>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just">
                        <a:lnSpc>
                          <a:spcPct val="115000"/>
                        </a:lnSpc>
                        <a:spcAft>
                          <a:spcPts val="0"/>
                        </a:spcAft>
                      </a:pPr>
                      <a:r>
                        <a:rPr lang="es-ES" sz="2000" b="1" dirty="0">
                          <a:latin typeface="Comic Sans MS" pitchFamily="66" charset="0"/>
                          <a:ea typeface="Times New Roman"/>
                          <a:cs typeface="TimesNewRoman"/>
                        </a:rPr>
                        <a:t>Busca la depuración del sentimentalismo modernista.</a:t>
                      </a:r>
                      <a:endParaRPr lang="es-ES" sz="3200" b="1" dirty="0">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0932">
                <a:tc>
                  <a:txBody>
                    <a:bodyPr/>
                    <a:lstStyle/>
                    <a:p>
                      <a:pPr marL="449580" algn="just">
                        <a:lnSpc>
                          <a:spcPct val="115000"/>
                        </a:lnSpc>
                        <a:spcAft>
                          <a:spcPts val="0"/>
                        </a:spcAft>
                      </a:pPr>
                      <a:r>
                        <a:rPr lang="es-ES" sz="2400" b="1" dirty="0">
                          <a:solidFill>
                            <a:schemeClr val="accent4">
                              <a:lumMod val="75000"/>
                            </a:schemeClr>
                          </a:solidFill>
                          <a:latin typeface="Comic Sans MS" pitchFamily="66" charset="0"/>
                          <a:ea typeface="Times New Roman"/>
                          <a:cs typeface="TimesNewRoman"/>
                        </a:rPr>
                        <a:t>Vanguardias (1917-1931)</a:t>
                      </a:r>
                      <a:endParaRPr lang="es-ES" sz="3600" dirty="0">
                        <a:solidFill>
                          <a:schemeClr val="accent4">
                            <a:lumMod val="75000"/>
                          </a:schemeClr>
                        </a:solidFill>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just">
                        <a:lnSpc>
                          <a:spcPct val="115000"/>
                        </a:lnSpc>
                        <a:spcAft>
                          <a:spcPts val="0"/>
                        </a:spcAft>
                      </a:pPr>
                      <a:r>
                        <a:rPr lang="es-ES" sz="2000" b="1" dirty="0" smtClean="0">
                          <a:latin typeface="Comic Sans MS" pitchFamily="66" charset="0"/>
                          <a:ea typeface="Times New Roman"/>
                          <a:cs typeface="TimesNewRoman"/>
                        </a:rPr>
                        <a:t>Ruptura </a:t>
                      </a:r>
                      <a:r>
                        <a:rPr lang="es-ES" sz="2000" b="1" dirty="0">
                          <a:latin typeface="Comic Sans MS" pitchFamily="66" charset="0"/>
                          <a:ea typeface="Times New Roman"/>
                          <a:cs typeface="TimesNewRoman"/>
                        </a:rPr>
                        <a:t>radical con el arte anterior (Realismo, Modernismo y Novecentismo).</a:t>
                      </a:r>
                      <a:endParaRPr lang="es-ES" sz="3200" b="1" dirty="0">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466">
                <a:tc>
                  <a:txBody>
                    <a:bodyPr/>
                    <a:lstStyle/>
                    <a:p>
                      <a:pPr marL="449580" algn="just">
                        <a:lnSpc>
                          <a:spcPct val="115000"/>
                        </a:lnSpc>
                        <a:spcAft>
                          <a:spcPts val="0"/>
                        </a:spcAft>
                      </a:pPr>
                      <a:r>
                        <a:rPr lang="es-ES" sz="2400" b="1" dirty="0">
                          <a:solidFill>
                            <a:schemeClr val="accent4">
                              <a:lumMod val="75000"/>
                            </a:schemeClr>
                          </a:solidFill>
                          <a:latin typeface="Comic Sans MS" pitchFamily="66" charset="0"/>
                          <a:ea typeface="Times New Roman"/>
                          <a:cs typeface="TimesNewRoman"/>
                        </a:rPr>
                        <a:t>Generación del 27</a:t>
                      </a:r>
                      <a:endParaRPr lang="es-ES" sz="3600" dirty="0">
                        <a:solidFill>
                          <a:schemeClr val="accent4">
                            <a:lumMod val="75000"/>
                          </a:schemeClr>
                        </a:solidFill>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just">
                        <a:lnSpc>
                          <a:spcPct val="115000"/>
                        </a:lnSpc>
                        <a:spcAft>
                          <a:spcPts val="0"/>
                        </a:spcAft>
                      </a:pPr>
                      <a:r>
                        <a:rPr lang="es-ES" sz="2000" b="1" dirty="0" smtClean="0">
                          <a:latin typeface="Comic Sans MS" pitchFamily="66" charset="0"/>
                          <a:ea typeface="Times New Roman"/>
                          <a:cs typeface="TimesNewRoman"/>
                        </a:rPr>
                        <a:t>Síntesis </a:t>
                      </a:r>
                      <a:r>
                        <a:rPr lang="es-ES" sz="2000" b="1" dirty="0">
                          <a:latin typeface="Comic Sans MS" pitchFamily="66" charset="0"/>
                          <a:ea typeface="Times New Roman"/>
                          <a:cs typeface="TimesNewRoman"/>
                        </a:rPr>
                        <a:t>entre tradición y vanguardia.</a:t>
                      </a:r>
                      <a:endParaRPr lang="es-ES" sz="3200" b="1" dirty="0">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CuadroTexto"/>
          <p:cNvSpPr txBox="1"/>
          <p:nvPr/>
        </p:nvSpPr>
        <p:spPr>
          <a:xfrm>
            <a:off x="611560" y="1484784"/>
            <a:ext cx="1864486" cy="400110"/>
          </a:xfrm>
          <a:prstGeom prst="rect">
            <a:avLst/>
          </a:prstGeom>
          <a:noFill/>
        </p:spPr>
        <p:txBody>
          <a:bodyPr wrap="square" rtlCol="0">
            <a:spAutoFit/>
          </a:bodyPr>
          <a:lstStyle/>
          <a:p>
            <a:r>
              <a:rPr lang="es-ES" sz="2000" b="1" dirty="0" smtClean="0">
                <a:solidFill>
                  <a:srgbClr val="0070C0"/>
                </a:solidFill>
              </a:rPr>
              <a:t>1914-1936</a:t>
            </a:r>
            <a:r>
              <a:rPr lang="es-ES" sz="2000" b="1" dirty="0" smtClean="0">
                <a:solidFill>
                  <a:srgbClr val="00B0F0"/>
                </a:solidFill>
              </a:rPr>
              <a:t>  </a:t>
            </a:r>
            <a:endParaRPr lang="es-ES" sz="2000" b="1" dirty="0">
              <a:solidFill>
                <a:srgbClr val="00B0F0"/>
              </a:solidFill>
            </a:endParaRPr>
          </a:p>
        </p:txBody>
      </p:sp>
      <p:sp>
        <p:nvSpPr>
          <p:cNvPr id="5" name="4 Flecha derecha"/>
          <p:cNvSpPr/>
          <p:nvPr/>
        </p:nvSpPr>
        <p:spPr>
          <a:xfrm>
            <a:off x="2483768" y="1556792"/>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2987824" y="1484784"/>
            <a:ext cx="5966698" cy="400110"/>
          </a:xfrm>
          <a:prstGeom prst="rect">
            <a:avLst/>
          </a:prstGeom>
          <a:noFill/>
        </p:spPr>
        <p:txBody>
          <a:bodyPr wrap="none" rtlCol="0">
            <a:spAutoFit/>
          </a:bodyPr>
          <a:lstStyle/>
          <a:p>
            <a:r>
              <a:rPr lang="es-ES" sz="2000" b="1" dirty="0" smtClean="0">
                <a:solidFill>
                  <a:schemeClr val="tx2">
                    <a:lumMod val="50000"/>
                  </a:schemeClr>
                </a:solidFill>
              </a:rPr>
              <a:t>EDAD DE PLATA DE LA LITERATURA ESPAÑOLA</a:t>
            </a:r>
            <a:endParaRPr lang="es-ES" sz="2000" b="1" dirty="0">
              <a:solidFill>
                <a:schemeClr val="tx2">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LAS VANGUARDIAS</a:t>
            </a:r>
            <a:endParaRPr lang="es-ES" sz="4400" dirty="0"/>
          </a:p>
        </p:txBody>
      </p:sp>
      <p:sp>
        <p:nvSpPr>
          <p:cNvPr id="6" name="5 CuadroTexto"/>
          <p:cNvSpPr txBox="1"/>
          <p:nvPr/>
        </p:nvSpPr>
        <p:spPr>
          <a:xfrm>
            <a:off x="251520" y="980728"/>
            <a:ext cx="2448272" cy="707886"/>
          </a:xfrm>
          <a:prstGeom prst="rect">
            <a:avLst/>
          </a:prstGeom>
          <a:noFill/>
        </p:spPr>
        <p:txBody>
          <a:bodyPr wrap="square" rtlCol="0">
            <a:spAutoFit/>
          </a:bodyPr>
          <a:lstStyle/>
          <a:p>
            <a:pPr lvl="0"/>
            <a:endParaRPr lang="es-ES" sz="2000" dirty="0" smtClean="0"/>
          </a:p>
          <a:p>
            <a:r>
              <a:rPr lang="es-ES" sz="2000" b="1" dirty="0" smtClean="0">
                <a:solidFill>
                  <a:srgbClr val="FF0000"/>
                </a:solidFill>
                <a:latin typeface="Comic Sans MS" pitchFamily="66" charset="0"/>
              </a:rPr>
              <a:t>EXPRESIONISMO</a:t>
            </a:r>
            <a:endParaRPr lang="es-ES" sz="2000" b="1" dirty="0">
              <a:solidFill>
                <a:srgbClr val="FF0000"/>
              </a:solidFill>
              <a:latin typeface="Comic Sans MS" pitchFamily="66" charset="0"/>
            </a:endParaRPr>
          </a:p>
        </p:txBody>
      </p:sp>
      <p:sp>
        <p:nvSpPr>
          <p:cNvPr id="33795" name="Rectangle 3"/>
          <p:cNvSpPr>
            <a:spLocks noChangeArrowheads="1"/>
          </p:cNvSpPr>
          <p:nvPr/>
        </p:nvSpPr>
        <p:spPr bwMode="auto">
          <a:xfrm>
            <a:off x="323528" y="1628800"/>
            <a:ext cx="54726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Nace en Alemania para </a:t>
            </a:r>
            <a:r>
              <a:rPr kumimoji="0" lang="es-ES"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reflejar las tensiones entre el hombre y la sociedad</a:t>
            </a:r>
            <a:r>
              <a:rPr kumimoji="0" lang="es-ES"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de encontrar la esencia de las cosas, denunciar las miserias humanas que se hacen vivas sobre todo en la guerra. </a:t>
            </a:r>
            <a:endParaRPr kumimoji="0" lang="es-E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lang="es-ES" dirty="0" smtClean="0">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es-ES" b="1" dirty="0" smtClean="0">
                <a:latin typeface="Comic Sans MS" pitchFamily="66" charset="0"/>
                <a:ea typeface="Times New Roman" pitchFamily="18" charset="0"/>
                <a:cs typeface="Arial" pitchFamily="34" charset="0"/>
              </a:rPr>
              <a:t>Temas: </a:t>
            </a:r>
            <a:r>
              <a:rPr kumimoji="0" lang="es-ES"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rechazo de la tecnología moderna, la guerra, las ruinas, los anhelos de paz, la muerte (mostrada en los campos de batalla o en los suicidios por el tedio de la existencia). </a:t>
            </a:r>
          </a:p>
          <a:p>
            <a:pPr marL="0" marR="0" lvl="0" indent="0" algn="just" defTabSz="914400" rtl="0" eaLnBrk="0" fontAlgn="base" latinLnBrk="0" hangingPunct="0">
              <a:lnSpc>
                <a:spcPct val="100000"/>
              </a:lnSpc>
              <a:spcBef>
                <a:spcPct val="0"/>
              </a:spcBef>
              <a:spcAft>
                <a:spcPct val="0"/>
              </a:spcAft>
              <a:buClrTx/>
              <a:buSzTx/>
              <a:tabLst/>
            </a:pPr>
            <a:endParaRPr kumimoji="0" lang="es-E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es-ES" dirty="0" smtClean="0">
                <a:latin typeface="Comic Sans MS" pitchFamily="66" charset="0"/>
                <a:ea typeface="Times New Roman" pitchFamily="18" charset="0"/>
                <a:cs typeface="Arial" pitchFamily="34" charset="0"/>
              </a:rPr>
              <a:t>Hacen </a:t>
            </a:r>
            <a:r>
              <a:rPr kumimoji="0" lang="es-ES"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una </a:t>
            </a:r>
            <a:r>
              <a:rPr kumimoji="0" lang="es-ES"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deformación subjetiva de la realidad </a:t>
            </a:r>
            <a:r>
              <a:rPr kumimoji="0" lang="es-ES"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con hipérboles, caricaturas, humor negro...</a:t>
            </a:r>
            <a:endParaRPr kumimoji="0" lang="es-ES"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33797" name="Picture 5" descr="http://4.bp.blogspot.com/-n8pjR0uWnKI/TtFM1jQkE3I/AAAAAAAAABI/k3WY_NRLO0M/s1600/munch1.jpg">
            <a:hlinkClick r:id="rId2"/>
          </p:cNvPr>
          <p:cNvPicPr>
            <a:picLocks noChangeAspect="1" noChangeArrowheads="1"/>
          </p:cNvPicPr>
          <p:nvPr/>
        </p:nvPicPr>
        <p:blipFill>
          <a:blip r:embed="rId3" cstate="print"/>
          <a:srcRect/>
          <a:stretch>
            <a:fillRect/>
          </a:stretch>
        </p:blipFill>
        <p:spPr bwMode="auto">
          <a:xfrm>
            <a:off x="5940152" y="1628800"/>
            <a:ext cx="3026901" cy="403244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LAS VANGUARDIAS</a:t>
            </a:r>
            <a:endParaRPr lang="es-ES" sz="4400" dirty="0"/>
          </a:p>
        </p:txBody>
      </p:sp>
      <p:pic>
        <p:nvPicPr>
          <p:cNvPr id="32772" name="Picture 4" descr="http://2.bp.blogspot.com/_3lgmOS8-q2A/S_F-8TV1J1I/AAAAAAAAe5M/2iEtlmvSK68/s640/munch.JPG">
            <a:hlinkClick r:id="rId2"/>
          </p:cNvPr>
          <p:cNvPicPr>
            <a:picLocks noChangeAspect="1" noChangeArrowheads="1"/>
          </p:cNvPicPr>
          <p:nvPr/>
        </p:nvPicPr>
        <p:blipFill>
          <a:blip r:embed="rId3" cstate="print"/>
          <a:srcRect/>
          <a:stretch>
            <a:fillRect/>
          </a:stretch>
        </p:blipFill>
        <p:spPr bwMode="auto">
          <a:xfrm>
            <a:off x="971600" y="1412776"/>
            <a:ext cx="3664162" cy="4752528"/>
          </a:xfrm>
          <a:prstGeom prst="rect">
            <a:avLst/>
          </a:prstGeom>
          <a:noFill/>
        </p:spPr>
      </p:pic>
      <p:pic>
        <p:nvPicPr>
          <p:cNvPr id="32774" name="Picture 6" descr="http://lh6.ggpht.com/_TazHRbskdyw/Sd97rrpgcCI/AAAAAAAAAMQ/e1QykWXO5rs/Los%20Segadores%20Andaluces%20-%20expresionismo_protesta%20social%5B6%5D.jpg?imgmax=800">
            <a:hlinkClick r:id="rId4"/>
          </p:cNvPr>
          <p:cNvPicPr>
            <a:picLocks noChangeAspect="1" noChangeArrowheads="1"/>
          </p:cNvPicPr>
          <p:nvPr/>
        </p:nvPicPr>
        <p:blipFill>
          <a:blip r:embed="rId5" cstate="print"/>
          <a:srcRect/>
          <a:stretch>
            <a:fillRect/>
          </a:stretch>
        </p:blipFill>
        <p:spPr bwMode="auto">
          <a:xfrm>
            <a:off x="4860032" y="1268760"/>
            <a:ext cx="3667125" cy="3743325"/>
          </a:xfrm>
          <a:prstGeom prst="rect">
            <a:avLst/>
          </a:prstGeom>
          <a:noFill/>
        </p:spPr>
      </p:pic>
      <p:pic>
        <p:nvPicPr>
          <p:cNvPr id="32770" name="Picture 2" descr="http://3.bp.blogspot.com/_yMNRX_1WNv8/TC1nuhz5xJI/AAAAAAAAEc4/ZCBbgDRInZI/s400/kafka.jpg">
            <a:hlinkClick r:id="rId6"/>
          </p:cNvPr>
          <p:cNvPicPr>
            <a:picLocks noChangeAspect="1" noChangeArrowheads="1"/>
          </p:cNvPicPr>
          <p:nvPr/>
        </p:nvPicPr>
        <p:blipFill>
          <a:blip r:embed="rId7" cstate="print"/>
          <a:srcRect/>
          <a:stretch>
            <a:fillRect/>
          </a:stretch>
        </p:blipFill>
        <p:spPr bwMode="auto">
          <a:xfrm>
            <a:off x="4860032" y="4077072"/>
            <a:ext cx="3744416" cy="249003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LAS VANGUARDIAS</a:t>
            </a:r>
            <a:endParaRPr lang="es-ES" sz="4400" dirty="0"/>
          </a:p>
        </p:txBody>
      </p:sp>
      <p:sp>
        <p:nvSpPr>
          <p:cNvPr id="3" name="2 CuadroTexto"/>
          <p:cNvSpPr txBox="1"/>
          <p:nvPr/>
        </p:nvSpPr>
        <p:spPr>
          <a:xfrm>
            <a:off x="251520" y="980728"/>
            <a:ext cx="2448272" cy="707886"/>
          </a:xfrm>
          <a:prstGeom prst="rect">
            <a:avLst/>
          </a:prstGeom>
          <a:noFill/>
        </p:spPr>
        <p:txBody>
          <a:bodyPr wrap="square" rtlCol="0">
            <a:spAutoFit/>
          </a:bodyPr>
          <a:lstStyle/>
          <a:p>
            <a:pPr lvl="0"/>
            <a:endParaRPr lang="es-ES" sz="2000" dirty="0" smtClean="0"/>
          </a:p>
          <a:p>
            <a:r>
              <a:rPr lang="es-ES" sz="2000" b="1" dirty="0" smtClean="0">
                <a:solidFill>
                  <a:srgbClr val="FF0000"/>
                </a:solidFill>
                <a:latin typeface="Comic Sans MS" pitchFamily="66" charset="0"/>
              </a:rPr>
              <a:t>SURREALISMO</a:t>
            </a:r>
            <a:endParaRPr lang="es-ES" sz="2000" b="1" dirty="0">
              <a:solidFill>
                <a:srgbClr val="FF0000"/>
              </a:solidFill>
              <a:latin typeface="Comic Sans MS" pitchFamily="66" charset="0"/>
            </a:endParaRPr>
          </a:p>
        </p:txBody>
      </p:sp>
      <p:sp>
        <p:nvSpPr>
          <p:cNvPr id="37889" name="Rectangle 1"/>
          <p:cNvSpPr>
            <a:spLocks noChangeArrowheads="1"/>
          </p:cNvSpPr>
          <p:nvPr/>
        </p:nvSpPr>
        <p:spPr bwMode="auto">
          <a:xfrm>
            <a:off x="179512" y="1700808"/>
            <a:ext cx="388843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NewRoman"/>
              </a:rPr>
              <a:t>Fue el </a:t>
            </a:r>
            <a:r>
              <a:rPr kumimoji="0" lang="es-ES" b="1" i="0" u="none" strike="noStrike" cap="none" normalizeH="0" baseline="0" dirty="0" smtClean="0">
                <a:ln>
                  <a:noFill/>
                </a:ln>
                <a:solidFill>
                  <a:schemeClr val="tx1"/>
                </a:solidFill>
                <a:effectLst/>
                <a:latin typeface="Comic Sans MS" pitchFamily="66" charset="0"/>
                <a:ea typeface="Calibri" pitchFamily="34" charset="0"/>
                <a:cs typeface="TimesNewRoman,Bold"/>
              </a:rPr>
              <a:t>más revolucionario y de mayor importancia</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NewRoman"/>
              </a:rPr>
              <a:t>.</a:t>
            </a:r>
          </a:p>
          <a:p>
            <a:pPr marL="0" marR="0" lvl="0" indent="0" algn="just" defTabSz="914400" rtl="0" eaLnBrk="1" fontAlgn="base" latinLnBrk="0" hangingPunct="1">
              <a:lnSpc>
                <a:spcPct val="100000"/>
              </a:lnSpc>
              <a:spcBef>
                <a:spcPct val="0"/>
              </a:spcBef>
              <a:spcAft>
                <a:spcPct val="0"/>
              </a:spcAft>
              <a:buClrTx/>
              <a:buSzTx/>
              <a:tabLst/>
            </a:pPr>
            <a:endParaRPr kumimoji="0" lang="es-ES" b="0" i="0" u="none" strike="noStrike" cap="none" normalizeH="0" baseline="0" dirty="0" smtClean="0">
              <a:ln>
                <a:noFill/>
              </a:ln>
              <a:solidFill>
                <a:schemeClr val="tx1"/>
              </a:solidFill>
              <a:effectLst/>
              <a:latin typeface="Comic Sans MS" pitchFamily="66" charset="0"/>
              <a:ea typeface="Calibri" pitchFamily="34" charset="0"/>
              <a:cs typeface="TimesNewRoman"/>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NewRoman"/>
              </a:rPr>
              <a:t> Sostiene que </a:t>
            </a:r>
            <a:r>
              <a:rPr kumimoji="0" lang="es-ES" b="1" i="0" u="none" strike="noStrike" cap="none" normalizeH="0" baseline="0" dirty="0" smtClean="0">
                <a:ln>
                  <a:noFill/>
                </a:ln>
                <a:solidFill>
                  <a:schemeClr val="tx1"/>
                </a:solidFill>
                <a:effectLst/>
                <a:latin typeface="Comic Sans MS" pitchFamily="66" charset="0"/>
                <a:ea typeface="Calibri" pitchFamily="34" charset="0"/>
                <a:cs typeface="TimesNewRoman,Bold"/>
              </a:rPr>
              <a:t>la verdadera vida estaba oculta </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NewRoman"/>
              </a:rPr>
              <a:t>y sólo se puede descubrir con libertad absoluta,</a:t>
            </a:r>
            <a:r>
              <a:rPr kumimoji="0" lang="es-ES" b="0" i="0" u="none" strike="noStrike" cap="none" normalizeH="0" dirty="0" smtClean="0">
                <a:ln>
                  <a:noFill/>
                </a:ln>
                <a:solidFill>
                  <a:schemeClr val="tx1"/>
                </a:solidFill>
                <a:effectLst/>
                <a:latin typeface="Comic Sans MS" pitchFamily="66" charset="0"/>
                <a:ea typeface="Calibri" pitchFamily="34" charset="0"/>
                <a:cs typeface="TimesNewRoman"/>
              </a:rPr>
              <a:t> la cual s</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NewRoman"/>
              </a:rPr>
              <a:t>e consigue liberando los impulsos y deseos que se encuentran en el subconsciente, de ahí la importancia de </a:t>
            </a:r>
            <a:r>
              <a:rPr kumimoji="0" lang="es-ES" b="1" i="0" u="none" strike="noStrike" cap="none" normalizeH="0" baseline="0" dirty="0" smtClean="0">
                <a:ln>
                  <a:noFill/>
                </a:ln>
                <a:solidFill>
                  <a:schemeClr val="tx1"/>
                </a:solidFill>
                <a:effectLst/>
                <a:latin typeface="Comic Sans MS" pitchFamily="66" charset="0"/>
                <a:ea typeface="Calibri" pitchFamily="34" charset="0"/>
                <a:cs typeface="TimesNewRoman"/>
              </a:rPr>
              <a:t>los sueños</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NewRoman"/>
              </a:rPr>
              <a:t>. </a:t>
            </a:r>
          </a:p>
        </p:txBody>
      </p:sp>
      <p:pic>
        <p:nvPicPr>
          <p:cNvPr id="37891" name="Picture 3" descr="http://1.bp.blogspot.com/_998P9w7W1WY/SxFd2qWLpFI/AAAAAAAAACU/HC5iaDtLBdM/s1600/Arcimboldovertemnus.jpeg.jpg"/>
          <p:cNvPicPr>
            <a:picLocks noChangeAspect="1" noChangeArrowheads="1"/>
          </p:cNvPicPr>
          <p:nvPr/>
        </p:nvPicPr>
        <p:blipFill>
          <a:blip r:embed="rId2" cstate="print"/>
          <a:srcRect/>
          <a:stretch>
            <a:fillRect/>
          </a:stretch>
        </p:blipFill>
        <p:spPr bwMode="auto">
          <a:xfrm>
            <a:off x="5364088" y="1412776"/>
            <a:ext cx="3572903" cy="4391259"/>
          </a:xfrm>
          <a:prstGeom prst="rect">
            <a:avLst/>
          </a:prstGeom>
          <a:noFill/>
        </p:spPr>
      </p:pic>
      <p:sp>
        <p:nvSpPr>
          <p:cNvPr id="6" name="5 Rectángulo"/>
          <p:cNvSpPr/>
          <p:nvPr/>
        </p:nvSpPr>
        <p:spPr>
          <a:xfrm>
            <a:off x="683568" y="4293096"/>
            <a:ext cx="4572000" cy="1754326"/>
          </a:xfrm>
          <a:prstGeom prst="rect">
            <a:avLst/>
          </a:prstGeom>
        </p:spPr>
        <p:txBody>
          <a:bodyPr>
            <a:spAutoFit/>
          </a:bodyPr>
          <a:lstStyle/>
          <a:p>
            <a:pPr lvl="0" algn="just" fontAlgn="base">
              <a:spcBef>
                <a:spcPct val="0"/>
              </a:spcBef>
              <a:spcAft>
                <a:spcPct val="0"/>
              </a:spcAft>
            </a:pPr>
            <a:endParaRPr lang="es-ES" dirty="0" smtClean="0">
              <a:latin typeface="Comic Sans MS" pitchFamily="66" charset="0"/>
              <a:cs typeface="Arial" pitchFamily="34" charset="0"/>
            </a:endParaRPr>
          </a:p>
          <a:p>
            <a:pPr lvl="0" algn="just" eaLnBrk="0" fontAlgn="base" hangingPunct="0">
              <a:spcBef>
                <a:spcPct val="0"/>
              </a:spcBef>
              <a:spcAft>
                <a:spcPct val="0"/>
              </a:spcAft>
              <a:buFontTx/>
              <a:buChar char="•"/>
            </a:pPr>
            <a:r>
              <a:rPr lang="es-ES" dirty="0" smtClean="0">
                <a:latin typeface="Comic Sans MS" pitchFamily="66" charset="0"/>
                <a:ea typeface="Times New Roman" pitchFamily="18" charset="0"/>
                <a:cs typeface="Arial" pitchFamily="34" charset="0"/>
              </a:rPr>
              <a:t>Practica la </a:t>
            </a:r>
            <a:r>
              <a:rPr lang="es-ES" b="1" dirty="0" smtClean="0">
                <a:latin typeface="Comic Sans MS" pitchFamily="66" charset="0"/>
                <a:ea typeface="Times New Roman" pitchFamily="18" charset="0"/>
                <a:cs typeface="Arial" pitchFamily="34" charset="0"/>
              </a:rPr>
              <a:t>escritura automática </a:t>
            </a:r>
            <a:r>
              <a:rPr lang="es-ES" dirty="0" smtClean="0">
                <a:latin typeface="Comic Sans MS" pitchFamily="66" charset="0"/>
                <a:ea typeface="Times New Roman" pitchFamily="18" charset="0"/>
                <a:cs typeface="Arial" pitchFamily="34" charset="0"/>
              </a:rPr>
              <a:t>(asociación de ideas no controlada por la razón), el verso libre, el “</a:t>
            </a:r>
            <a:r>
              <a:rPr lang="es-ES" b="1" dirty="0" smtClean="0">
                <a:latin typeface="Comic Sans MS" pitchFamily="66" charset="0"/>
                <a:ea typeface="Times New Roman" pitchFamily="18" charset="0"/>
                <a:cs typeface="Arial" pitchFamily="34" charset="0"/>
              </a:rPr>
              <a:t>collage</a:t>
            </a:r>
            <a:r>
              <a:rPr lang="es-ES" dirty="0" smtClean="0">
                <a:latin typeface="Comic Sans MS" pitchFamily="66" charset="0"/>
                <a:ea typeface="Times New Roman" pitchFamily="18" charset="0"/>
                <a:cs typeface="Arial" pitchFamily="34" charset="0"/>
              </a:rPr>
              <a:t>”, la </a:t>
            </a:r>
            <a:r>
              <a:rPr lang="es-ES" b="1" dirty="0" smtClean="0">
                <a:latin typeface="Comic Sans MS" pitchFamily="66" charset="0"/>
                <a:ea typeface="Times New Roman" pitchFamily="18" charset="0"/>
                <a:cs typeface="Arial" pitchFamily="34" charset="0"/>
              </a:rPr>
              <a:t>metáfora visionaria</a:t>
            </a:r>
            <a:r>
              <a:rPr lang="es-ES" dirty="0" smtClean="0">
                <a:latin typeface="Comic Sans MS" pitchFamily="66" charset="0"/>
                <a:ea typeface="Times New Roman" pitchFamily="18" charset="0"/>
                <a:cs typeface="Arial" pitchFamily="34" charset="0"/>
              </a:rPr>
              <a:t> (se consigue uniendo dos ideas de forma ilógica...)</a:t>
            </a:r>
            <a:endParaRPr lang="es-ES" dirty="0" smtClean="0">
              <a:latin typeface="Comic Sans MS" pitchFamily="66"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LAS VANGUARDIAS</a:t>
            </a:r>
            <a:endParaRPr lang="es-ES" sz="4400" dirty="0"/>
          </a:p>
        </p:txBody>
      </p:sp>
      <p:sp>
        <p:nvSpPr>
          <p:cNvPr id="4" name="3 Rectángulo"/>
          <p:cNvSpPr/>
          <p:nvPr/>
        </p:nvSpPr>
        <p:spPr>
          <a:xfrm>
            <a:off x="4283968" y="1268760"/>
            <a:ext cx="4572000" cy="4832092"/>
          </a:xfrm>
          <a:prstGeom prst="rect">
            <a:avLst/>
          </a:prstGeom>
        </p:spPr>
        <p:txBody>
          <a:bodyPr wrap="square">
            <a:spAutoFit/>
          </a:bodyPr>
          <a:lstStyle/>
          <a:p>
            <a:r>
              <a:rPr lang="es-ES" b="1" cap="all" dirty="0" smtClean="0"/>
              <a:t>EN EL SUEÑIO NUNCA BRILLA LA SANGRE</a:t>
            </a:r>
            <a:endParaRPr lang="es-ES" b="1" dirty="0" smtClean="0"/>
          </a:p>
          <a:p>
            <a:r>
              <a:rPr lang="es-ES" sz="1600" dirty="0" smtClean="0"/>
              <a:t>Encontrar al fin la inocencia en una noche sin término</a:t>
            </a:r>
          </a:p>
          <a:p>
            <a:r>
              <a:rPr lang="es-ES" sz="1600" dirty="0" smtClean="0"/>
              <a:t>Sin pensar en el día que no volverá</a:t>
            </a:r>
          </a:p>
          <a:p>
            <a:r>
              <a:rPr lang="es-ES" sz="1600" dirty="0" smtClean="0"/>
              <a:t>Ni en el gavilán que no logrará despertarte.</a:t>
            </a:r>
          </a:p>
          <a:p>
            <a:r>
              <a:rPr lang="es-ES" sz="1600" dirty="0" smtClean="0"/>
              <a:t>Yo te persigo en todas las vías que conducen a tu locura</a:t>
            </a:r>
          </a:p>
          <a:p>
            <a:r>
              <a:rPr lang="es-ES" sz="1600" dirty="0" smtClean="0"/>
              <a:t>A tu locura de amar a siete leguas a la redonda</a:t>
            </a:r>
          </a:p>
          <a:p>
            <a:r>
              <a:rPr lang="es-ES" sz="1600" dirty="0" smtClean="0"/>
              <a:t>Que es la luz que se petrifica en la sangre</a:t>
            </a:r>
          </a:p>
          <a:p>
            <a:r>
              <a:rPr lang="es-ES" sz="1600" dirty="0" smtClean="0"/>
              <a:t>O en el caos</a:t>
            </a:r>
          </a:p>
          <a:p>
            <a:r>
              <a:rPr lang="es-ES" sz="1600" dirty="0" smtClean="0"/>
              <a:t>En su loca aventura de los placeres</a:t>
            </a:r>
          </a:p>
          <a:p>
            <a:r>
              <a:rPr lang="es-ES" sz="1600" dirty="0" smtClean="0"/>
              <a:t>Que acuden a tu frente</a:t>
            </a:r>
          </a:p>
          <a:p>
            <a:r>
              <a:rPr lang="es-ES" sz="1600" dirty="0" smtClean="0"/>
              <a:t>Donde finalmente</a:t>
            </a:r>
          </a:p>
          <a:p>
            <a:r>
              <a:rPr lang="es-ES" sz="1600" dirty="0" smtClean="0"/>
              <a:t>La sangre recupera su inocencia</a:t>
            </a:r>
          </a:p>
          <a:p>
            <a:r>
              <a:rPr lang="es-ES" sz="1600" dirty="0" smtClean="0"/>
              <a:t>y su eterna soledad.</a:t>
            </a:r>
          </a:p>
          <a:p>
            <a:endParaRPr lang="es-ES" sz="1600" dirty="0" smtClean="0"/>
          </a:p>
          <a:p>
            <a:r>
              <a:rPr lang="es-ES" sz="1600" dirty="0" smtClean="0"/>
              <a:t>Enrique Gómez-Correa.</a:t>
            </a:r>
            <a:endParaRPr lang="es-ES" sz="1600" dirty="0"/>
          </a:p>
        </p:txBody>
      </p:sp>
      <p:pic>
        <p:nvPicPr>
          <p:cNvPr id="34818" name="Picture 2" descr="http://4.bp.blogspot.com/_2FrVyk5dxwA/S4fe6V2NbDI/AAAAAAAAAC4/eDTxyo2mlZc/s400/esculturas-surrealistas-esculturas-surrealismo-arte-surrealismo-imagens-surrealismo-fotos-surrealimo.jpg">
            <a:hlinkClick r:id="rId2"/>
          </p:cNvPr>
          <p:cNvPicPr>
            <a:picLocks noChangeAspect="1" noChangeArrowheads="1"/>
          </p:cNvPicPr>
          <p:nvPr/>
        </p:nvPicPr>
        <p:blipFill>
          <a:blip r:embed="rId3" cstate="print"/>
          <a:srcRect/>
          <a:stretch>
            <a:fillRect/>
          </a:stretch>
        </p:blipFill>
        <p:spPr bwMode="auto">
          <a:xfrm>
            <a:off x="395536" y="1268760"/>
            <a:ext cx="3566870" cy="453650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LAS VANGUARDIAS</a:t>
            </a:r>
            <a:endParaRPr lang="es-ES" sz="4400" dirty="0"/>
          </a:p>
        </p:txBody>
      </p:sp>
      <p:sp>
        <p:nvSpPr>
          <p:cNvPr id="3" name="2 Rectángulo"/>
          <p:cNvSpPr/>
          <p:nvPr/>
        </p:nvSpPr>
        <p:spPr>
          <a:xfrm>
            <a:off x="683568" y="1124744"/>
            <a:ext cx="3816424" cy="5355312"/>
          </a:xfrm>
          <a:prstGeom prst="rect">
            <a:avLst/>
          </a:prstGeom>
        </p:spPr>
        <p:txBody>
          <a:bodyPr wrap="square">
            <a:spAutoFit/>
          </a:bodyPr>
          <a:lstStyle/>
          <a:p>
            <a:r>
              <a:rPr lang="es-ES" b="1" dirty="0" smtClean="0"/>
              <a:t>Dos fragmentos de </a:t>
            </a:r>
            <a:r>
              <a:rPr lang="es-ES" b="1" i="1" dirty="0" err="1" smtClean="0"/>
              <a:t>Altazor</a:t>
            </a:r>
            <a:r>
              <a:rPr lang="es-ES" b="1" dirty="0" smtClean="0"/>
              <a:t>, poemario creacionista de Vicente Huidobro</a:t>
            </a:r>
            <a:r>
              <a:rPr lang="es-ES" dirty="0" smtClean="0"/>
              <a:t>:</a:t>
            </a:r>
          </a:p>
          <a:p>
            <a:r>
              <a:rPr lang="es-ES" dirty="0" smtClean="0"/>
              <a:t>Como las gaviotas vomitan el horizonte</a:t>
            </a:r>
            <a:br>
              <a:rPr lang="es-ES" dirty="0" smtClean="0"/>
            </a:br>
            <a:r>
              <a:rPr lang="es-ES" dirty="0" smtClean="0"/>
              <a:t>Y las golondrinas el verano</a:t>
            </a:r>
            <a:br>
              <a:rPr lang="es-ES" dirty="0" smtClean="0"/>
            </a:br>
            <a:r>
              <a:rPr lang="es-ES" dirty="0" smtClean="0"/>
              <a:t>No hay tiempo que perder</a:t>
            </a:r>
            <a:br>
              <a:rPr lang="es-ES" dirty="0" smtClean="0"/>
            </a:br>
            <a:r>
              <a:rPr lang="es-ES" dirty="0" smtClean="0"/>
              <a:t>Ya viene la golondrina </a:t>
            </a:r>
            <a:r>
              <a:rPr lang="es-ES" dirty="0" err="1" smtClean="0"/>
              <a:t>monotémpora</a:t>
            </a:r>
            <a:r>
              <a:rPr lang="es-ES" dirty="0" smtClean="0"/>
              <a:t/>
            </a:r>
            <a:br>
              <a:rPr lang="es-ES" dirty="0" smtClean="0"/>
            </a:br>
            <a:r>
              <a:rPr lang="es-ES" dirty="0" smtClean="0"/>
              <a:t>Trae un acento antípoda de lejanías que se acercan </a:t>
            </a:r>
          </a:p>
          <a:p>
            <a:r>
              <a:rPr lang="es-ES" dirty="0" smtClean="0"/>
              <a:t>Viene </a:t>
            </a:r>
            <a:r>
              <a:rPr lang="es-ES" dirty="0" err="1" smtClean="0"/>
              <a:t>gondoleando</a:t>
            </a:r>
            <a:r>
              <a:rPr lang="es-ES" dirty="0" smtClean="0"/>
              <a:t> la golondrina </a:t>
            </a:r>
          </a:p>
          <a:p>
            <a:r>
              <a:rPr lang="es-ES" dirty="0" smtClean="0"/>
              <a:t>Al </a:t>
            </a:r>
            <a:r>
              <a:rPr lang="es-ES" dirty="0" err="1" smtClean="0"/>
              <a:t>horitaña</a:t>
            </a:r>
            <a:r>
              <a:rPr lang="es-ES" dirty="0" smtClean="0"/>
              <a:t> de la </a:t>
            </a:r>
            <a:r>
              <a:rPr lang="es-ES" dirty="0" err="1" smtClean="0"/>
              <a:t>montazonte</a:t>
            </a:r>
            <a:r>
              <a:rPr lang="es-ES" dirty="0" smtClean="0"/>
              <a:t/>
            </a:r>
            <a:br>
              <a:rPr lang="es-ES" dirty="0" smtClean="0"/>
            </a:br>
            <a:r>
              <a:rPr lang="es-ES" dirty="0" smtClean="0"/>
              <a:t>La </a:t>
            </a:r>
            <a:r>
              <a:rPr lang="es-ES" dirty="0" err="1" smtClean="0"/>
              <a:t>violondrina</a:t>
            </a:r>
            <a:r>
              <a:rPr lang="es-ES" dirty="0" smtClean="0"/>
              <a:t> y el </a:t>
            </a:r>
            <a:r>
              <a:rPr lang="es-ES" dirty="0" err="1" smtClean="0"/>
              <a:t>goloncelo</a:t>
            </a:r>
            <a:r>
              <a:rPr lang="es-ES" dirty="0" smtClean="0"/>
              <a:t/>
            </a:r>
            <a:br>
              <a:rPr lang="es-ES" dirty="0" smtClean="0"/>
            </a:br>
            <a:r>
              <a:rPr lang="es-ES" dirty="0" smtClean="0"/>
              <a:t>Descolgada esta mañana de la </a:t>
            </a:r>
            <a:r>
              <a:rPr lang="es-ES" dirty="0" err="1" smtClean="0"/>
              <a:t>lunala</a:t>
            </a:r>
            <a:r>
              <a:rPr lang="es-ES" dirty="0" smtClean="0"/>
              <a:t/>
            </a:r>
            <a:br>
              <a:rPr lang="es-ES" dirty="0" smtClean="0"/>
            </a:br>
            <a:r>
              <a:rPr lang="es-ES" dirty="0" smtClean="0"/>
              <a:t>Se acerca a todo galope </a:t>
            </a:r>
          </a:p>
          <a:p>
            <a:endParaRPr lang="es-ES" dirty="0"/>
          </a:p>
        </p:txBody>
      </p:sp>
      <p:sp>
        <p:nvSpPr>
          <p:cNvPr id="4" name="3 Rectángulo"/>
          <p:cNvSpPr/>
          <p:nvPr/>
        </p:nvSpPr>
        <p:spPr>
          <a:xfrm>
            <a:off x="4572000" y="1196752"/>
            <a:ext cx="4572000" cy="4801314"/>
          </a:xfrm>
          <a:prstGeom prst="rect">
            <a:avLst/>
          </a:prstGeom>
        </p:spPr>
        <p:txBody>
          <a:bodyPr>
            <a:spAutoFit/>
          </a:bodyPr>
          <a:lstStyle/>
          <a:p>
            <a:r>
              <a:rPr lang="es-ES" dirty="0" smtClean="0"/>
              <a:t>Ya viene </a:t>
            </a:r>
            <a:r>
              <a:rPr lang="es-ES" dirty="0" err="1" smtClean="0"/>
              <a:t>viene</a:t>
            </a:r>
            <a:r>
              <a:rPr lang="es-ES" dirty="0" smtClean="0"/>
              <a:t> la golondrina</a:t>
            </a:r>
            <a:br>
              <a:rPr lang="es-ES" dirty="0" smtClean="0"/>
            </a:br>
            <a:r>
              <a:rPr lang="es-ES" dirty="0" smtClean="0"/>
              <a:t>Ya viene </a:t>
            </a:r>
            <a:r>
              <a:rPr lang="es-ES" dirty="0" err="1" smtClean="0"/>
              <a:t>viene</a:t>
            </a:r>
            <a:r>
              <a:rPr lang="es-ES" dirty="0" smtClean="0"/>
              <a:t> la </a:t>
            </a:r>
            <a:r>
              <a:rPr lang="es-ES" dirty="0" err="1" smtClean="0"/>
              <a:t>golonfina</a:t>
            </a:r>
            <a:r>
              <a:rPr lang="es-ES" dirty="0" smtClean="0"/>
              <a:t/>
            </a:r>
            <a:br>
              <a:rPr lang="es-ES" dirty="0" smtClean="0"/>
            </a:br>
            <a:r>
              <a:rPr lang="es-ES" dirty="0" smtClean="0"/>
              <a:t>Ya viene la </a:t>
            </a:r>
            <a:r>
              <a:rPr lang="es-ES" dirty="0" err="1" smtClean="0"/>
              <a:t>golontrina</a:t>
            </a:r>
            <a:r>
              <a:rPr lang="es-ES" dirty="0" smtClean="0"/>
              <a:t/>
            </a:r>
            <a:br>
              <a:rPr lang="es-ES" dirty="0" smtClean="0"/>
            </a:br>
            <a:r>
              <a:rPr lang="es-ES" dirty="0" smtClean="0"/>
              <a:t>Ya viene la </a:t>
            </a:r>
            <a:r>
              <a:rPr lang="es-ES" dirty="0" err="1" smtClean="0"/>
              <a:t>goloncima</a:t>
            </a:r>
            <a:r>
              <a:rPr lang="es-ES" dirty="0" smtClean="0"/>
              <a:t/>
            </a:r>
            <a:br>
              <a:rPr lang="es-ES" dirty="0" smtClean="0"/>
            </a:br>
            <a:r>
              <a:rPr lang="es-ES" dirty="0" smtClean="0"/>
              <a:t>Viene la </a:t>
            </a:r>
            <a:r>
              <a:rPr lang="es-ES" dirty="0" err="1" smtClean="0"/>
              <a:t>golonchína</a:t>
            </a:r>
            <a:r>
              <a:rPr lang="es-ES" dirty="0" smtClean="0"/>
              <a:t> </a:t>
            </a:r>
          </a:p>
          <a:p>
            <a:r>
              <a:rPr lang="es-ES" dirty="0" smtClean="0"/>
              <a:t>Viene la </a:t>
            </a:r>
            <a:r>
              <a:rPr lang="es-ES" dirty="0" err="1" smtClean="0"/>
              <a:t>golonclima</a:t>
            </a:r>
            <a:r>
              <a:rPr lang="es-ES" dirty="0" smtClean="0"/>
              <a:t/>
            </a:r>
            <a:br>
              <a:rPr lang="es-ES" dirty="0" smtClean="0"/>
            </a:br>
            <a:r>
              <a:rPr lang="es-ES" dirty="0" smtClean="0"/>
              <a:t>Ya viene la </a:t>
            </a:r>
            <a:r>
              <a:rPr lang="es-ES" dirty="0" err="1" smtClean="0"/>
              <a:t>golonrima</a:t>
            </a:r>
            <a:r>
              <a:rPr lang="es-ES" dirty="0" smtClean="0"/>
              <a:t/>
            </a:r>
            <a:br>
              <a:rPr lang="es-ES" dirty="0" smtClean="0"/>
            </a:br>
            <a:r>
              <a:rPr lang="es-ES" dirty="0" smtClean="0"/>
              <a:t>Ya viene la </a:t>
            </a:r>
            <a:r>
              <a:rPr lang="es-ES" dirty="0" err="1" smtClean="0"/>
              <a:t>golonrisa</a:t>
            </a:r>
            <a:r>
              <a:rPr lang="es-ES" dirty="0" smtClean="0"/>
              <a:t/>
            </a:r>
            <a:br>
              <a:rPr lang="es-ES" dirty="0" smtClean="0"/>
            </a:br>
            <a:r>
              <a:rPr lang="es-ES" dirty="0" smtClean="0"/>
              <a:t>La </a:t>
            </a:r>
            <a:r>
              <a:rPr lang="es-ES" dirty="0" err="1" smtClean="0"/>
              <a:t>golonniña</a:t>
            </a:r>
            <a:r>
              <a:rPr lang="es-ES" dirty="0" smtClean="0"/>
              <a:t/>
            </a:r>
            <a:br>
              <a:rPr lang="es-ES" dirty="0" smtClean="0"/>
            </a:br>
            <a:r>
              <a:rPr lang="es-ES" dirty="0" smtClean="0"/>
              <a:t>La </a:t>
            </a:r>
            <a:r>
              <a:rPr lang="es-ES" dirty="0" err="1" smtClean="0"/>
              <a:t>golongira</a:t>
            </a:r>
            <a:r>
              <a:rPr lang="es-ES" dirty="0" smtClean="0"/>
              <a:t> </a:t>
            </a:r>
          </a:p>
          <a:p>
            <a:r>
              <a:rPr lang="es-ES" dirty="0" smtClean="0"/>
              <a:t>La </a:t>
            </a:r>
            <a:r>
              <a:rPr lang="es-ES" dirty="0" err="1" smtClean="0"/>
              <a:t>golonlira</a:t>
            </a:r>
            <a:r>
              <a:rPr lang="es-ES" dirty="0" smtClean="0"/>
              <a:t/>
            </a:r>
            <a:br>
              <a:rPr lang="es-ES" dirty="0" smtClean="0"/>
            </a:br>
            <a:r>
              <a:rPr lang="es-ES" dirty="0" smtClean="0"/>
              <a:t>La </a:t>
            </a:r>
            <a:r>
              <a:rPr lang="es-ES" dirty="0" err="1" smtClean="0"/>
              <a:t>golonbrisa</a:t>
            </a:r>
            <a:r>
              <a:rPr lang="es-ES" dirty="0" smtClean="0"/>
              <a:t/>
            </a:r>
            <a:br>
              <a:rPr lang="es-ES" dirty="0" smtClean="0"/>
            </a:br>
            <a:r>
              <a:rPr lang="es-ES" dirty="0" smtClean="0"/>
              <a:t>La </a:t>
            </a:r>
            <a:r>
              <a:rPr lang="es-ES" dirty="0" err="1" smtClean="0"/>
              <a:t>golonchilla</a:t>
            </a:r>
            <a:r>
              <a:rPr lang="es-ES" dirty="0" smtClean="0"/>
              <a:t/>
            </a:r>
            <a:br>
              <a:rPr lang="es-ES" dirty="0" smtClean="0"/>
            </a:br>
            <a:r>
              <a:rPr lang="es-ES" dirty="0" smtClean="0"/>
              <a:t>Ya viene la </a:t>
            </a:r>
            <a:r>
              <a:rPr lang="es-ES" dirty="0" err="1" smtClean="0"/>
              <a:t>golondía</a:t>
            </a:r>
            <a:r>
              <a:rPr lang="es-ES" dirty="0" smtClean="0"/>
              <a:t/>
            </a:r>
            <a:br>
              <a:rPr lang="es-ES" dirty="0" smtClean="0"/>
            </a:br>
            <a:r>
              <a:rPr lang="es-ES" dirty="0" smtClean="0"/>
              <a:t>Y la noche encoge sus uñas como el leopardo </a:t>
            </a:r>
          </a:p>
          <a:p>
            <a:r>
              <a:rPr lang="es-ES" dirty="0" smtClean="0"/>
              <a:t>[...]</a:t>
            </a:r>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pic>
        <p:nvPicPr>
          <p:cNvPr id="35842" name="Picture 2" descr="http://2.bp.blogspot.com/-du-V_AwiP4Q/URQGauB2JvI/AAAAAAAAADA/F7ca7mOWf0A/s1600/generacion_del_27-.jpg">
            <a:hlinkClick r:id="rId2"/>
          </p:cNvPr>
          <p:cNvPicPr>
            <a:picLocks noChangeAspect="1" noChangeArrowheads="1"/>
          </p:cNvPicPr>
          <p:nvPr/>
        </p:nvPicPr>
        <p:blipFill>
          <a:blip r:embed="rId3" cstate="print"/>
          <a:srcRect/>
          <a:stretch>
            <a:fillRect/>
          </a:stretch>
        </p:blipFill>
        <p:spPr bwMode="auto">
          <a:xfrm>
            <a:off x="971600" y="1196752"/>
            <a:ext cx="7416824" cy="549037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graphicFrame>
        <p:nvGraphicFramePr>
          <p:cNvPr id="3" name="2 Tabla"/>
          <p:cNvGraphicFramePr>
            <a:graphicFrameLocks noGrp="1"/>
          </p:cNvGraphicFramePr>
          <p:nvPr/>
        </p:nvGraphicFramePr>
        <p:xfrm>
          <a:off x="395536" y="1412776"/>
          <a:ext cx="6552728" cy="4410824"/>
        </p:xfrm>
        <a:graphic>
          <a:graphicData uri="http://schemas.openxmlformats.org/drawingml/2006/table">
            <a:tbl>
              <a:tblPr firstRow="1" bandRow="1">
                <a:tableStyleId>{5DA37D80-6434-44D0-A028-1B22A696006F}</a:tableStyleId>
              </a:tblPr>
              <a:tblGrid>
                <a:gridCol w="1807649"/>
                <a:gridCol w="4745079"/>
              </a:tblGrid>
              <a:tr h="936104">
                <a:tc>
                  <a:txBody>
                    <a:bodyPr/>
                    <a:lstStyle/>
                    <a:p>
                      <a:pPr marL="342900" indent="-342900" algn="ctr">
                        <a:buNone/>
                      </a:pPr>
                      <a:r>
                        <a:rPr lang="es-ES" sz="1600" baseline="0" dirty="0" smtClean="0">
                          <a:solidFill>
                            <a:schemeClr val="tx1"/>
                          </a:solidFill>
                          <a:latin typeface="Comic Sans MS" pitchFamily="66" charset="0"/>
                        </a:rPr>
                        <a:t>CONCEPTO</a:t>
                      </a:r>
                      <a:endParaRPr lang="es-ES" sz="1600" dirty="0">
                        <a:solidFill>
                          <a:schemeClr val="tx1"/>
                        </a:solidFill>
                        <a:latin typeface="Comic Sans MS" pitchFamily="66" charset="0"/>
                      </a:endParaRPr>
                    </a:p>
                  </a:txBody>
                  <a:tcPr>
                    <a:solidFill>
                      <a:schemeClr val="accent2">
                        <a:lumMod val="60000"/>
                        <a:lumOff val="40000"/>
                      </a:schemeClr>
                    </a:solidFill>
                  </a:tcPr>
                </a:tc>
                <a:tc>
                  <a:txBody>
                    <a:bodyPr/>
                    <a:lstStyle/>
                    <a:p>
                      <a:pPr algn="just"/>
                      <a:r>
                        <a:rPr lang="es-ES" b="0" dirty="0" smtClean="0">
                          <a:solidFill>
                            <a:schemeClr val="tx1"/>
                          </a:solidFill>
                          <a:latin typeface="Comic Sans MS" pitchFamily="66" charset="0"/>
                        </a:rPr>
                        <a:t>Se</a:t>
                      </a:r>
                      <a:r>
                        <a:rPr lang="es-ES" b="0" baseline="0" dirty="0" smtClean="0">
                          <a:solidFill>
                            <a:schemeClr val="tx1"/>
                          </a:solidFill>
                          <a:latin typeface="Comic Sans MS" pitchFamily="66" charset="0"/>
                        </a:rPr>
                        <a:t> reunieron en Sevilla para </a:t>
                      </a:r>
                      <a:r>
                        <a:rPr lang="es-ES" b="1" baseline="0" dirty="0" smtClean="0">
                          <a:solidFill>
                            <a:schemeClr val="tx1"/>
                          </a:solidFill>
                          <a:latin typeface="Comic Sans MS" pitchFamily="66" charset="0"/>
                        </a:rPr>
                        <a:t>homenajear a Góngora </a:t>
                      </a:r>
                      <a:r>
                        <a:rPr lang="es-ES" b="0" baseline="0" dirty="0" smtClean="0">
                          <a:solidFill>
                            <a:schemeClr val="tx1"/>
                          </a:solidFill>
                          <a:latin typeface="Comic Sans MS" pitchFamily="66" charset="0"/>
                        </a:rPr>
                        <a:t>en el Tercer. Centenario de su muerte.</a:t>
                      </a:r>
                      <a:endParaRPr lang="es-ES" b="0" dirty="0">
                        <a:solidFill>
                          <a:schemeClr val="tx1"/>
                        </a:solidFill>
                        <a:latin typeface="Comic Sans MS" pitchFamily="66" charset="0"/>
                      </a:endParaRPr>
                    </a:p>
                  </a:txBody>
                  <a:tcPr>
                    <a:solidFill>
                      <a:schemeClr val="accent2">
                        <a:lumMod val="20000"/>
                        <a:lumOff val="80000"/>
                      </a:schemeClr>
                    </a:solidFill>
                  </a:tcPr>
                </a:tc>
              </a:tr>
              <a:tr h="789095">
                <a:tc>
                  <a:txBody>
                    <a:bodyPr/>
                    <a:lstStyle/>
                    <a:p>
                      <a:pPr algn="ctr"/>
                      <a:endParaRPr lang="es-ES" sz="1600" b="1" baseline="0" dirty="0" smtClean="0">
                        <a:solidFill>
                          <a:schemeClr val="tx1"/>
                        </a:solidFill>
                        <a:latin typeface="Comic Sans MS" pitchFamily="66" charset="0"/>
                      </a:endParaRPr>
                    </a:p>
                    <a:p>
                      <a:pPr algn="ctr"/>
                      <a:r>
                        <a:rPr lang="es-ES" sz="1600" b="1" baseline="0" dirty="0" smtClean="0">
                          <a:solidFill>
                            <a:schemeClr val="tx1"/>
                          </a:solidFill>
                          <a:latin typeface="Comic Sans MS" pitchFamily="66" charset="0"/>
                        </a:rPr>
                        <a:t>INTEGRANTES</a:t>
                      </a:r>
                      <a:endParaRPr lang="es-ES" sz="1600" b="1" dirty="0">
                        <a:solidFill>
                          <a:schemeClr val="tx1"/>
                        </a:solidFill>
                        <a:latin typeface="Comic Sans MS" pitchFamily="66" charset="0"/>
                      </a:endParaRPr>
                    </a:p>
                  </a:txBody>
                  <a:tcPr>
                    <a:solidFill>
                      <a:schemeClr val="accent2">
                        <a:lumMod val="60000"/>
                        <a:lumOff val="40000"/>
                      </a:schemeClr>
                    </a:solidFill>
                  </a:tcPr>
                </a:tc>
                <a:tc>
                  <a:txBody>
                    <a:bodyPr/>
                    <a:lstStyle/>
                    <a:p>
                      <a:pPr algn="just"/>
                      <a:r>
                        <a:rPr kumimoji="0" lang="es-ES" sz="1800" kern="1200" dirty="0" smtClean="0">
                          <a:solidFill>
                            <a:schemeClr val="tx1"/>
                          </a:solidFill>
                          <a:latin typeface="+mn-lt"/>
                          <a:ea typeface="+mn-ea"/>
                          <a:cs typeface="+mn-cs"/>
                        </a:rPr>
                        <a:t>Pedro Salinas, Jorge Guillén, Gerardo Diego, Dámaso Alonso, Vicente Aleixandre, Federico García Lorca, Rafael Alberti, Luis Cernuda.</a:t>
                      </a:r>
                      <a:endParaRPr lang="es-ES" dirty="0">
                        <a:solidFill>
                          <a:schemeClr val="tx1"/>
                        </a:solidFill>
                        <a:latin typeface="Comic Sans MS" pitchFamily="66" charset="0"/>
                      </a:endParaRPr>
                    </a:p>
                  </a:txBody>
                  <a:tcPr>
                    <a:solidFill>
                      <a:schemeClr val="accent2">
                        <a:lumMod val="20000"/>
                        <a:lumOff val="80000"/>
                      </a:schemeClr>
                    </a:solidFill>
                  </a:tcPr>
                </a:tc>
              </a:tr>
              <a:tr h="1361999">
                <a:tc>
                  <a:txBody>
                    <a:bodyPr/>
                    <a:lstStyle/>
                    <a:p>
                      <a:pPr algn="ctr"/>
                      <a:endParaRPr lang="es-ES" sz="1600" b="1" dirty="0" smtClean="0">
                        <a:solidFill>
                          <a:schemeClr val="tx1"/>
                        </a:solidFill>
                        <a:latin typeface="Comic Sans MS" pitchFamily="66" charset="0"/>
                      </a:endParaRPr>
                    </a:p>
                    <a:p>
                      <a:pPr algn="ctr"/>
                      <a:endParaRPr lang="es-ES" sz="1600" b="1" dirty="0" smtClean="0">
                        <a:solidFill>
                          <a:schemeClr val="tx1"/>
                        </a:solidFill>
                        <a:latin typeface="Comic Sans MS" pitchFamily="66" charset="0"/>
                      </a:endParaRPr>
                    </a:p>
                    <a:p>
                      <a:pPr algn="ctr"/>
                      <a:r>
                        <a:rPr lang="es-ES" sz="1600" b="1" dirty="0" smtClean="0">
                          <a:solidFill>
                            <a:schemeClr val="tx1"/>
                          </a:solidFill>
                          <a:latin typeface="Comic Sans MS" pitchFamily="66" charset="0"/>
                        </a:rPr>
                        <a:t>FORMACIÓN E </a:t>
                      </a:r>
                    </a:p>
                    <a:p>
                      <a:pPr algn="ctr"/>
                      <a:r>
                        <a:rPr lang="es-ES" sz="1600" b="1" dirty="0" smtClean="0">
                          <a:solidFill>
                            <a:schemeClr val="tx1"/>
                          </a:solidFill>
                          <a:latin typeface="Comic Sans MS" pitchFamily="66" charset="0"/>
                        </a:rPr>
                        <a:t>INTERESES</a:t>
                      </a:r>
                      <a:endParaRPr lang="es-ES" sz="1600" b="1" dirty="0">
                        <a:solidFill>
                          <a:schemeClr val="tx1"/>
                        </a:solidFill>
                        <a:latin typeface="Comic Sans MS" pitchFamily="66" charset="0"/>
                      </a:endParaRPr>
                    </a:p>
                  </a:txBody>
                  <a:tcPr>
                    <a:solidFill>
                      <a:schemeClr val="accent2">
                        <a:lumMod val="60000"/>
                        <a:lumOff val="40000"/>
                      </a:schemeClr>
                    </a:solidFill>
                  </a:tcPr>
                </a:tc>
                <a:tc>
                  <a:txBody>
                    <a:bodyPr/>
                    <a:lstStyle/>
                    <a:p>
                      <a:pPr lvl="0" algn="just"/>
                      <a:r>
                        <a:rPr kumimoji="0" lang="es-ES" sz="1800" kern="1200" dirty="0" smtClean="0">
                          <a:solidFill>
                            <a:schemeClr val="tx1"/>
                          </a:solidFill>
                          <a:latin typeface="+mn-lt"/>
                          <a:ea typeface="+mn-ea"/>
                          <a:cs typeface="+mn-cs"/>
                        </a:rPr>
                        <a:t>- Nacieron en </a:t>
                      </a:r>
                      <a:r>
                        <a:rPr kumimoji="0" lang="es-ES" sz="1800" b="1" kern="1200" dirty="0" smtClean="0">
                          <a:solidFill>
                            <a:schemeClr val="tx1"/>
                          </a:solidFill>
                          <a:latin typeface="+mn-lt"/>
                          <a:ea typeface="+mn-ea"/>
                          <a:cs typeface="+mn-cs"/>
                        </a:rPr>
                        <a:t>fechas cercanas </a:t>
                      </a:r>
                      <a:r>
                        <a:rPr kumimoji="0" lang="es-ES" sz="1800" kern="1200" dirty="0" smtClean="0">
                          <a:solidFill>
                            <a:schemeClr val="tx1"/>
                          </a:solidFill>
                          <a:latin typeface="+mn-lt"/>
                          <a:ea typeface="+mn-ea"/>
                          <a:cs typeface="+mn-cs"/>
                        </a:rPr>
                        <a:t>y establecieron fuertes lazos de amistad.</a:t>
                      </a:r>
                    </a:p>
                    <a:p>
                      <a:pPr lvl="0" algn="just"/>
                      <a:r>
                        <a:rPr kumimoji="0" lang="es-ES" sz="1800" kern="1200" dirty="0" smtClean="0">
                          <a:solidFill>
                            <a:schemeClr val="tx1"/>
                          </a:solidFill>
                          <a:latin typeface="+mn-lt"/>
                          <a:ea typeface="+mn-ea"/>
                          <a:cs typeface="+mn-cs"/>
                        </a:rPr>
                        <a:t>- Coincidieron en la </a:t>
                      </a:r>
                      <a:r>
                        <a:rPr kumimoji="0" lang="es-ES" sz="1800" b="1" kern="1200" dirty="0" smtClean="0">
                          <a:solidFill>
                            <a:schemeClr val="tx1"/>
                          </a:solidFill>
                          <a:latin typeface="+mn-lt"/>
                          <a:ea typeface="+mn-ea"/>
                          <a:cs typeface="+mn-cs"/>
                        </a:rPr>
                        <a:t>Residencia de Estudiantes</a:t>
                      </a:r>
                      <a:r>
                        <a:rPr kumimoji="0" lang="es-ES" sz="1800" kern="1200" dirty="0" smtClean="0">
                          <a:solidFill>
                            <a:schemeClr val="tx1"/>
                          </a:solidFill>
                          <a:latin typeface="+mn-lt"/>
                          <a:ea typeface="+mn-ea"/>
                          <a:cs typeface="+mn-cs"/>
                        </a:rPr>
                        <a:t>.</a:t>
                      </a:r>
                    </a:p>
                    <a:p>
                      <a:pPr lvl="0" algn="just"/>
                      <a:r>
                        <a:rPr kumimoji="0" lang="es-ES" sz="1800" kern="1200" dirty="0" smtClean="0">
                          <a:solidFill>
                            <a:schemeClr val="tx1"/>
                          </a:solidFill>
                          <a:latin typeface="+mn-lt"/>
                          <a:ea typeface="+mn-ea"/>
                          <a:cs typeface="+mn-cs"/>
                        </a:rPr>
                        <a:t>- Participaron activamente en la </a:t>
                      </a:r>
                      <a:r>
                        <a:rPr kumimoji="0" lang="es-ES" sz="1800" b="1" kern="1200" dirty="0" smtClean="0">
                          <a:solidFill>
                            <a:schemeClr val="tx1"/>
                          </a:solidFill>
                          <a:latin typeface="+mn-lt"/>
                          <a:ea typeface="+mn-ea"/>
                          <a:cs typeface="+mn-cs"/>
                        </a:rPr>
                        <a:t>vida cultural </a:t>
                      </a:r>
                      <a:r>
                        <a:rPr kumimoji="0" lang="es-ES" sz="1800" kern="1200" dirty="0" smtClean="0">
                          <a:solidFill>
                            <a:schemeClr val="tx1"/>
                          </a:solidFill>
                          <a:latin typeface="+mn-lt"/>
                          <a:ea typeface="+mn-ea"/>
                          <a:cs typeface="+mn-cs"/>
                        </a:rPr>
                        <a:t>del país a través de </a:t>
                      </a:r>
                      <a:r>
                        <a:rPr kumimoji="0" lang="es-ES" sz="1800" b="1" kern="1200" dirty="0" smtClean="0">
                          <a:solidFill>
                            <a:schemeClr val="tx1"/>
                          </a:solidFill>
                          <a:latin typeface="+mn-lt"/>
                          <a:ea typeface="+mn-ea"/>
                          <a:cs typeface="+mn-cs"/>
                        </a:rPr>
                        <a:t>revistas literarias</a:t>
                      </a:r>
                      <a:r>
                        <a:rPr kumimoji="0" lang="es-ES" sz="1800" kern="1200" dirty="0" smtClean="0">
                          <a:solidFill>
                            <a:schemeClr val="tx1"/>
                          </a:solidFill>
                          <a:latin typeface="+mn-lt"/>
                          <a:ea typeface="+mn-ea"/>
                          <a:cs typeface="+mn-cs"/>
                        </a:rPr>
                        <a:t>.</a:t>
                      </a:r>
                    </a:p>
                    <a:p>
                      <a:pPr algn="just"/>
                      <a:endParaRPr lang="es-ES" dirty="0">
                        <a:solidFill>
                          <a:schemeClr val="tx1"/>
                        </a:solidFill>
                        <a:latin typeface="Comic Sans MS" pitchFamily="66" charset="0"/>
                      </a:endParaRPr>
                    </a:p>
                  </a:txBody>
                  <a:tcPr>
                    <a:solidFill>
                      <a:schemeClr val="accent2">
                        <a:lumMod val="20000"/>
                        <a:lumOff val="80000"/>
                      </a:schemeClr>
                    </a:solidFill>
                  </a:tcPr>
                </a:tc>
              </a:tr>
            </a:tbl>
          </a:graphicData>
        </a:graphic>
      </p:graphicFrame>
      <p:pic>
        <p:nvPicPr>
          <p:cNvPr id="52227" name="Picture 3" descr="generación del 27. poemas">
            <a:hlinkClick r:id="rId2"/>
          </p:cNvPr>
          <p:cNvPicPr>
            <a:picLocks noChangeAspect="1" noChangeArrowheads="1"/>
          </p:cNvPicPr>
          <p:nvPr/>
        </p:nvPicPr>
        <p:blipFill>
          <a:blip r:embed="rId3" cstate="print"/>
          <a:srcRect/>
          <a:stretch>
            <a:fillRect/>
          </a:stretch>
        </p:blipFill>
        <p:spPr bwMode="auto">
          <a:xfrm>
            <a:off x="7020272" y="2420888"/>
            <a:ext cx="1800200" cy="278431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11560"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graphicFrame>
        <p:nvGraphicFramePr>
          <p:cNvPr id="3" name="2 Tabla"/>
          <p:cNvGraphicFramePr>
            <a:graphicFrameLocks noGrp="1"/>
          </p:cNvGraphicFramePr>
          <p:nvPr/>
        </p:nvGraphicFramePr>
        <p:xfrm>
          <a:off x="539552" y="1340768"/>
          <a:ext cx="8136904" cy="4572000"/>
        </p:xfrm>
        <a:graphic>
          <a:graphicData uri="http://schemas.openxmlformats.org/drawingml/2006/table">
            <a:tbl>
              <a:tblPr firstRow="1" bandRow="1">
                <a:tableStyleId>{5DA37D80-6434-44D0-A028-1B22A696006F}</a:tableStyleId>
              </a:tblPr>
              <a:tblGrid>
                <a:gridCol w="2304256"/>
                <a:gridCol w="5832648"/>
              </a:tblGrid>
              <a:tr h="370840">
                <a:tc>
                  <a:txBody>
                    <a:bodyPr/>
                    <a:lstStyle/>
                    <a:p>
                      <a:pPr algn="ctr"/>
                      <a:endParaRPr lang="es-ES" sz="1400" b="1" dirty="0" smtClean="0">
                        <a:solidFill>
                          <a:schemeClr val="tx1"/>
                        </a:solidFill>
                        <a:latin typeface="Comic Sans MS" pitchFamily="66" charset="0"/>
                      </a:endParaRPr>
                    </a:p>
                    <a:p>
                      <a:pPr algn="ctr"/>
                      <a:endParaRPr lang="es-ES" sz="1400" b="1" dirty="0" smtClean="0">
                        <a:solidFill>
                          <a:schemeClr val="tx1"/>
                        </a:solidFill>
                        <a:latin typeface="Comic Sans MS" pitchFamily="66" charset="0"/>
                      </a:endParaRPr>
                    </a:p>
                    <a:p>
                      <a:pPr algn="ctr"/>
                      <a:endParaRPr lang="es-ES" sz="1400" b="1" dirty="0" smtClean="0">
                        <a:solidFill>
                          <a:schemeClr val="tx1"/>
                        </a:solidFill>
                        <a:latin typeface="Comic Sans MS" pitchFamily="66" charset="0"/>
                      </a:endParaRPr>
                    </a:p>
                    <a:p>
                      <a:pPr algn="ctr"/>
                      <a:endParaRPr lang="es-ES" sz="1400" b="1" dirty="0" smtClean="0">
                        <a:solidFill>
                          <a:schemeClr val="tx1"/>
                        </a:solidFill>
                        <a:latin typeface="Comic Sans MS" pitchFamily="66" charset="0"/>
                      </a:endParaRPr>
                    </a:p>
                    <a:p>
                      <a:pPr algn="ctr"/>
                      <a:r>
                        <a:rPr lang="es-ES" sz="1400" b="1" dirty="0" smtClean="0">
                          <a:solidFill>
                            <a:schemeClr val="tx1"/>
                          </a:solidFill>
                          <a:latin typeface="Comic Sans MS" pitchFamily="66" charset="0"/>
                        </a:rPr>
                        <a:t>CARACTERÍSTICAS </a:t>
                      </a:r>
                    </a:p>
                    <a:p>
                      <a:pPr algn="ctr"/>
                      <a:r>
                        <a:rPr lang="es-ES" sz="1400" b="1" dirty="0" smtClean="0">
                          <a:solidFill>
                            <a:schemeClr val="tx1"/>
                          </a:solidFill>
                          <a:latin typeface="Comic Sans MS" pitchFamily="66" charset="0"/>
                        </a:rPr>
                        <a:t>POÉTICAS</a:t>
                      </a:r>
                      <a:endParaRPr lang="es-ES" sz="1400" b="1" dirty="0">
                        <a:solidFill>
                          <a:schemeClr val="tx1"/>
                        </a:solidFill>
                        <a:latin typeface="Comic Sans MS" pitchFamily="66" charset="0"/>
                      </a:endParaRPr>
                    </a:p>
                  </a:txBody>
                  <a:tcPr>
                    <a:solidFill>
                      <a:schemeClr val="accent2">
                        <a:lumMod val="60000"/>
                        <a:lumOff val="40000"/>
                      </a:schemeClr>
                    </a:solidFill>
                  </a:tcPr>
                </a:tc>
                <a:tc>
                  <a:txBody>
                    <a:bodyPr/>
                    <a:lstStyle/>
                    <a:p>
                      <a:pPr lvl="0">
                        <a:buFontTx/>
                        <a:buChar char="-"/>
                      </a:pPr>
                      <a:r>
                        <a:rPr kumimoji="0" lang="es-ES" sz="1800" b="0" kern="1200" dirty="0" smtClean="0">
                          <a:solidFill>
                            <a:schemeClr val="tx1"/>
                          </a:solidFill>
                          <a:latin typeface="+mn-lt"/>
                          <a:ea typeface="+mn-ea"/>
                          <a:cs typeface="+mn-cs"/>
                        </a:rPr>
                        <a:t>La </a:t>
                      </a:r>
                      <a:r>
                        <a:rPr kumimoji="0" lang="es-ES" sz="1800" b="1" kern="1200" dirty="0" smtClean="0">
                          <a:solidFill>
                            <a:schemeClr val="tx1"/>
                          </a:solidFill>
                          <a:latin typeface="+mn-lt"/>
                          <a:ea typeface="+mn-ea"/>
                          <a:cs typeface="+mn-cs"/>
                        </a:rPr>
                        <a:t>tradición</a:t>
                      </a:r>
                      <a:r>
                        <a:rPr kumimoji="0" lang="es-ES" sz="1800" b="0" kern="1200" dirty="0" smtClean="0">
                          <a:solidFill>
                            <a:schemeClr val="tx1"/>
                          </a:solidFill>
                          <a:latin typeface="+mn-lt"/>
                          <a:ea typeface="+mn-ea"/>
                          <a:cs typeface="+mn-cs"/>
                        </a:rPr>
                        <a:t> literaria española (de romances, sonetos, octavas reales...), debido a la </a:t>
                      </a:r>
                      <a:r>
                        <a:rPr kumimoji="0" lang="es-ES" sz="1800" b="1" kern="1200" dirty="0" smtClean="0">
                          <a:solidFill>
                            <a:schemeClr val="tx1"/>
                          </a:solidFill>
                          <a:latin typeface="+mn-lt"/>
                          <a:ea typeface="+mn-ea"/>
                          <a:cs typeface="+mn-cs"/>
                        </a:rPr>
                        <a:t>admiración</a:t>
                      </a:r>
                      <a:r>
                        <a:rPr kumimoji="0" lang="es-ES" sz="1800" b="0" kern="1200" dirty="0" smtClean="0">
                          <a:solidFill>
                            <a:schemeClr val="tx1"/>
                          </a:solidFill>
                          <a:latin typeface="+mn-lt"/>
                          <a:ea typeface="+mn-ea"/>
                          <a:cs typeface="+mn-cs"/>
                        </a:rPr>
                        <a:t> que sienten </a:t>
                      </a:r>
                      <a:r>
                        <a:rPr kumimoji="0" lang="es-ES" sz="1800" b="1" kern="1200" dirty="0" smtClean="0">
                          <a:solidFill>
                            <a:schemeClr val="tx1"/>
                          </a:solidFill>
                          <a:latin typeface="+mn-lt"/>
                          <a:ea typeface="+mn-ea"/>
                          <a:cs typeface="+mn-cs"/>
                        </a:rPr>
                        <a:t>por los clásicos</a:t>
                      </a:r>
                      <a:r>
                        <a:rPr kumimoji="0" lang="es-ES" sz="1800" b="0" kern="1200" dirty="0" smtClean="0">
                          <a:solidFill>
                            <a:schemeClr val="tx1"/>
                          </a:solidFill>
                          <a:latin typeface="+mn-lt"/>
                          <a:ea typeface="+mn-ea"/>
                          <a:cs typeface="+mn-cs"/>
                        </a:rPr>
                        <a:t>, sobre todo por Garcilaso, Góngora, Quevedo, Bécquer...</a:t>
                      </a:r>
                    </a:p>
                    <a:p>
                      <a:pPr lvl="0">
                        <a:buFontTx/>
                        <a:buChar char="-"/>
                      </a:pPr>
                      <a:endParaRPr kumimoji="0" lang="es-ES" sz="1800" b="0" kern="1200" dirty="0" smtClean="0">
                        <a:solidFill>
                          <a:schemeClr val="tx1"/>
                        </a:solidFill>
                        <a:latin typeface="+mn-lt"/>
                        <a:ea typeface="+mn-ea"/>
                        <a:cs typeface="+mn-cs"/>
                      </a:endParaRPr>
                    </a:p>
                    <a:p>
                      <a:pPr lvl="0"/>
                      <a:r>
                        <a:rPr kumimoji="0" lang="es-ES" sz="1800" b="0" kern="1200" dirty="0" smtClean="0">
                          <a:solidFill>
                            <a:schemeClr val="tx1"/>
                          </a:solidFill>
                          <a:latin typeface="+mn-lt"/>
                          <a:ea typeface="+mn-ea"/>
                          <a:cs typeface="+mn-cs"/>
                        </a:rPr>
                        <a:t>- La </a:t>
                      </a:r>
                      <a:r>
                        <a:rPr kumimoji="0" lang="es-ES" sz="1800" b="1" kern="1200" dirty="0" smtClean="0">
                          <a:solidFill>
                            <a:schemeClr val="tx1"/>
                          </a:solidFill>
                          <a:latin typeface="+mn-lt"/>
                          <a:ea typeface="+mn-ea"/>
                          <a:cs typeface="+mn-cs"/>
                        </a:rPr>
                        <a:t>renovación</a:t>
                      </a:r>
                      <a:r>
                        <a:rPr kumimoji="0" lang="es-ES" sz="1800" b="0" kern="1200" dirty="0" smtClean="0">
                          <a:solidFill>
                            <a:schemeClr val="tx1"/>
                          </a:solidFill>
                          <a:latin typeface="+mn-lt"/>
                          <a:ea typeface="+mn-ea"/>
                          <a:cs typeface="+mn-cs"/>
                        </a:rPr>
                        <a:t>  radical </a:t>
                      </a:r>
                      <a:r>
                        <a:rPr kumimoji="0" lang="es-ES" sz="1800" b="1" kern="1200" dirty="0" smtClean="0">
                          <a:solidFill>
                            <a:schemeClr val="tx1"/>
                          </a:solidFill>
                          <a:latin typeface="+mn-lt"/>
                          <a:ea typeface="+mn-ea"/>
                          <a:cs typeface="+mn-cs"/>
                        </a:rPr>
                        <a:t>de las vanguardias </a:t>
                      </a:r>
                      <a:r>
                        <a:rPr kumimoji="0" lang="es-ES" sz="1800" b="0" kern="1200" dirty="0" smtClean="0">
                          <a:solidFill>
                            <a:schemeClr val="tx1"/>
                          </a:solidFill>
                          <a:latin typeface="+mn-lt"/>
                          <a:ea typeface="+mn-ea"/>
                          <a:cs typeface="+mn-cs"/>
                        </a:rPr>
                        <a:t>(con el verso libre, los poemas visuales...)</a:t>
                      </a:r>
                    </a:p>
                    <a:p>
                      <a:endParaRPr lang="es-ES" dirty="0">
                        <a:solidFill>
                          <a:schemeClr val="tx1"/>
                        </a:solidFill>
                        <a:latin typeface="Comic Sans MS" pitchFamily="66" charset="0"/>
                      </a:endParaRPr>
                    </a:p>
                  </a:txBody>
                  <a:tcPr>
                    <a:solidFill>
                      <a:schemeClr val="accent2">
                        <a:lumMod val="20000"/>
                        <a:lumOff val="80000"/>
                      </a:schemeClr>
                    </a:solidFill>
                  </a:tcPr>
                </a:tc>
              </a:tr>
              <a:tr h="188312">
                <a:tc>
                  <a:txBody>
                    <a:bodyPr/>
                    <a:lstStyle/>
                    <a:p>
                      <a:pPr algn="ctr"/>
                      <a:endParaRPr lang="es-ES" sz="1400" b="1" baseline="0" dirty="0" smtClean="0">
                        <a:solidFill>
                          <a:schemeClr val="tx1"/>
                        </a:solidFill>
                        <a:latin typeface="Comic Sans MS" pitchFamily="66" charset="0"/>
                      </a:endParaRPr>
                    </a:p>
                    <a:p>
                      <a:pPr algn="ctr"/>
                      <a:endParaRPr lang="es-ES" sz="1400" b="1" baseline="0" dirty="0" smtClean="0">
                        <a:solidFill>
                          <a:schemeClr val="tx1"/>
                        </a:solidFill>
                        <a:latin typeface="Comic Sans MS" pitchFamily="66" charset="0"/>
                      </a:endParaRPr>
                    </a:p>
                    <a:p>
                      <a:pPr algn="ctr"/>
                      <a:endParaRPr lang="es-ES" sz="1400" b="1" baseline="0" dirty="0" smtClean="0">
                        <a:solidFill>
                          <a:schemeClr val="tx1"/>
                        </a:solidFill>
                        <a:latin typeface="Comic Sans MS" pitchFamily="66" charset="0"/>
                      </a:endParaRPr>
                    </a:p>
                    <a:p>
                      <a:pPr algn="ctr"/>
                      <a:endParaRPr lang="es-ES" sz="1400" b="1" baseline="0" dirty="0" smtClean="0">
                        <a:solidFill>
                          <a:schemeClr val="tx1"/>
                        </a:solidFill>
                        <a:latin typeface="Comic Sans MS" pitchFamily="66" charset="0"/>
                      </a:endParaRPr>
                    </a:p>
                    <a:p>
                      <a:pPr algn="ctr"/>
                      <a:r>
                        <a:rPr lang="es-ES" sz="1400" b="1" baseline="0" dirty="0" smtClean="0">
                          <a:solidFill>
                            <a:schemeClr val="tx1"/>
                          </a:solidFill>
                          <a:latin typeface="Comic Sans MS" pitchFamily="66" charset="0"/>
                        </a:rPr>
                        <a:t>EVOLUCIÓN</a:t>
                      </a:r>
                      <a:endParaRPr lang="es-ES" sz="1400" b="1" dirty="0">
                        <a:solidFill>
                          <a:schemeClr val="tx1"/>
                        </a:solidFill>
                        <a:latin typeface="Comic Sans MS" pitchFamily="66" charset="0"/>
                      </a:endParaRPr>
                    </a:p>
                  </a:txBody>
                  <a:tcPr>
                    <a:solidFill>
                      <a:schemeClr val="accent2">
                        <a:lumMod val="60000"/>
                        <a:lumOff val="40000"/>
                      </a:schemeClr>
                    </a:solidFill>
                  </a:tcPr>
                </a:tc>
                <a:tc>
                  <a:txBody>
                    <a:bodyPr/>
                    <a:lstStyle/>
                    <a:p>
                      <a:pPr lvl="0"/>
                      <a:r>
                        <a:rPr kumimoji="0" lang="es-ES" sz="1800" kern="1200" dirty="0" smtClean="0">
                          <a:solidFill>
                            <a:schemeClr val="tx1"/>
                          </a:solidFill>
                          <a:latin typeface="+mn-lt"/>
                          <a:ea typeface="+mn-ea"/>
                          <a:cs typeface="+mn-cs"/>
                        </a:rPr>
                        <a:t>1ª) Hasta 1925: </a:t>
                      </a:r>
                      <a:r>
                        <a:rPr kumimoji="0" lang="es-ES" sz="1800" b="1" kern="1200" dirty="0" smtClean="0">
                          <a:solidFill>
                            <a:schemeClr val="tx1"/>
                          </a:solidFill>
                          <a:latin typeface="+mn-lt"/>
                          <a:ea typeface="+mn-ea"/>
                          <a:cs typeface="+mn-cs"/>
                        </a:rPr>
                        <a:t>De formación</a:t>
                      </a:r>
                      <a:r>
                        <a:rPr kumimoji="0" lang="es-ES" sz="1800" kern="1200" dirty="0" smtClean="0">
                          <a:solidFill>
                            <a:schemeClr val="tx1"/>
                          </a:solidFill>
                          <a:latin typeface="+mn-lt"/>
                          <a:ea typeface="+mn-ea"/>
                          <a:cs typeface="+mn-cs"/>
                        </a:rPr>
                        <a:t>. Reciben la influencia de Juan Ramón Jiménez.</a:t>
                      </a:r>
                    </a:p>
                    <a:p>
                      <a:pPr lvl="0"/>
                      <a:r>
                        <a:rPr kumimoji="0" lang="es-ES" sz="1800" kern="1200" dirty="0" smtClean="0">
                          <a:solidFill>
                            <a:schemeClr val="tx1"/>
                          </a:solidFill>
                          <a:latin typeface="+mn-lt"/>
                          <a:ea typeface="+mn-ea"/>
                          <a:cs typeface="+mn-cs"/>
                        </a:rPr>
                        <a:t>2ª) De 1926-1929: Encuentran su </a:t>
                      </a:r>
                      <a:r>
                        <a:rPr kumimoji="0" lang="es-ES" sz="1800" b="1" kern="1200" dirty="0" smtClean="0">
                          <a:solidFill>
                            <a:schemeClr val="tx1"/>
                          </a:solidFill>
                          <a:latin typeface="+mn-lt"/>
                          <a:ea typeface="+mn-ea"/>
                          <a:cs typeface="+mn-cs"/>
                        </a:rPr>
                        <a:t>estilo personal.</a:t>
                      </a:r>
                    </a:p>
                    <a:p>
                      <a:pPr lvl="0"/>
                      <a:r>
                        <a:rPr kumimoji="0" lang="es-ES" sz="1800" kern="1200" dirty="0" smtClean="0">
                          <a:solidFill>
                            <a:schemeClr val="tx1"/>
                          </a:solidFill>
                          <a:latin typeface="+mn-lt"/>
                          <a:ea typeface="+mn-ea"/>
                          <a:cs typeface="+mn-cs"/>
                        </a:rPr>
                        <a:t>3ª) A partir de 1930: Comienzan las </a:t>
                      </a:r>
                      <a:r>
                        <a:rPr kumimoji="0" lang="es-ES" sz="1800" b="1" kern="1200" dirty="0" smtClean="0">
                          <a:solidFill>
                            <a:schemeClr val="tx1"/>
                          </a:solidFill>
                          <a:latin typeface="+mn-lt"/>
                          <a:ea typeface="+mn-ea"/>
                          <a:cs typeface="+mn-cs"/>
                        </a:rPr>
                        <a:t>preocupaciones sociales y políticas </a:t>
                      </a:r>
                      <a:r>
                        <a:rPr kumimoji="0" lang="es-ES" sz="1800" kern="1200" dirty="0" smtClean="0">
                          <a:solidFill>
                            <a:schemeClr val="tx1"/>
                          </a:solidFill>
                          <a:latin typeface="+mn-lt"/>
                          <a:ea typeface="+mn-ea"/>
                          <a:cs typeface="+mn-cs"/>
                        </a:rPr>
                        <a:t>y, tras la Guerra Civil, la generación se deshizo, porque muchos poetas tuvieron que exiliarse.</a:t>
                      </a:r>
                    </a:p>
                    <a:p>
                      <a:endParaRPr lang="es-ES" dirty="0">
                        <a:solidFill>
                          <a:schemeClr val="tx1"/>
                        </a:solidFill>
                        <a:latin typeface="Comic Sans MS" pitchFamily="66" charset="0"/>
                      </a:endParaRPr>
                    </a:p>
                  </a:txBody>
                  <a:tcPr>
                    <a:solidFill>
                      <a:schemeClr val="accent2">
                        <a:lumMod val="20000"/>
                        <a:lumOff val="80000"/>
                      </a:schemeClr>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graphicFrame>
        <p:nvGraphicFramePr>
          <p:cNvPr id="3" name="2 Tabla"/>
          <p:cNvGraphicFramePr>
            <a:graphicFrameLocks noGrp="1"/>
          </p:cNvGraphicFramePr>
          <p:nvPr/>
        </p:nvGraphicFramePr>
        <p:xfrm>
          <a:off x="395536" y="1340768"/>
          <a:ext cx="8136904" cy="4998720"/>
        </p:xfrm>
        <a:graphic>
          <a:graphicData uri="http://schemas.openxmlformats.org/drawingml/2006/table">
            <a:tbl>
              <a:tblPr firstRow="1" bandRow="1">
                <a:tableStyleId>{5DA37D80-6434-44D0-A028-1B22A696006F}</a:tableStyleId>
              </a:tblPr>
              <a:tblGrid>
                <a:gridCol w="1441738"/>
                <a:gridCol w="6695166"/>
              </a:tblGrid>
              <a:tr h="3816424">
                <a:tc>
                  <a:txBody>
                    <a:bodyPr/>
                    <a:lstStyle/>
                    <a:p>
                      <a:endParaRPr lang="es-ES" b="1" dirty="0" smtClean="0">
                        <a:solidFill>
                          <a:schemeClr val="tx1"/>
                        </a:solidFill>
                        <a:latin typeface="Comic Sans MS" pitchFamily="66" charset="0"/>
                      </a:endParaRPr>
                    </a:p>
                    <a:p>
                      <a:endParaRPr lang="es-ES" b="1" dirty="0" smtClean="0">
                        <a:solidFill>
                          <a:schemeClr val="tx1"/>
                        </a:solidFill>
                        <a:latin typeface="Comic Sans MS" pitchFamily="66" charset="0"/>
                      </a:endParaRPr>
                    </a:p>
                    <a:p>
                      <a:endParaRPr lang="es-ES" b="1" dirty="0" smtClean="0">
                        <a:solidFill>
                          <a:schemeClr val="tx1"/>
                        </a:solidFill>
                        <a:latin typeface="Comic Sans MS" pitchFamily="66" charset="0"/>
                      </a:endParaRPr>
                    </a:p>
                    <a:p>
                      <a:endParaRPr lang="es-ES" b="1" dirty="0" smtClean="0">
                        <a:solidFill>
                          <a:schemeClr val="tx1"/>
                        </a:solidFill>
                        <a:latin typeface="Comic Sans MS" pitchFamily="66" charset="0"/>
                      </a:endParaRPr>
                    </a:p>
                    <a:p>
                      <a:endParaRPr lang="es-ES" b="1" dirty="0" smtClean="0">
                        <a:solidFill>
                          <a:schemeClr val="tx1"/>
                        </a:solidFill>
                        <a:latin typeface="Comic Sans MS" pitchFamily="66" charset="0"/>
                      </a:endParaRPr>
                    </a:p>
                    <a:p>
                      <a:endParaRPr lang="es-ES" b="1" dirty="0" smtClean="0">
                        <a:solidFill>
                          <a:schemeClr val="tx1"/>
                        </a:solidFill>
                        <a:latin typeface="Comic Sans MS" pitchFamily="66" charset="0"/>
                      </a:endParaRPr>
                    </a:p>
                    <a:p>
                      <a:endParaRPr lang="es-ES" b="1" dirty="0" smtClean="0">
                        <a:solidFill>
                          <a:schemeClr val="tx1"/>
                        </a:solidFill>
                        <a:latin typeface="Comic Sans MS" pitchFamily="66" charset="0"/>
                      </a:endParaRPr>
                    </a:p>
                    <a:p>
                      <a:r>
                        <a:rPr lang="es-ES" b="1" dirty="0" smtClean="0">
                          <a:solidFill>
                            <a:schemeClr val="tx1"/>
                          </a:solidFill>
                          <a:latin typeface="Comic Sans MS" pitchFamily="66" charset="0"/>
                        </a:rPr>
                        <a:t>TEMAS</a:t>
                      </a:r>
                      <a:endParaRPr lang="es-ES" b="1" dirty="0">
                        <a:solidFill>
                          <a:schemeClr val="tx1"/>
                        </a:solidFill>
                        <a:latin typeface="Comic Sans MS" pitchFamily="66" charset="0"/>
                      </a:endParaRPr>
                    </a:p>
                  </a:txBody>
                  <a:tcPr>
                    <a:solidFill>
                      <a:schemeClr val="accent2">
                        <a:lumMod val="60000"/>
                        <a:lumOff val="40000"/>
                      </a:schemeClr>
                    </a:solidFill>
                  </a:tcPr>
                </a:tc>
                <a:tc>
                  <a:txBody>
                    <a:bodyPr/>
                    <a:lstStyle/>
                    <a:p>
                      <a:pPr lvl="0" algn="just">
                        <a:buFont typeface="Wingdings" pitchFamily="2" charset="2"/>
                        <a:buChar char="§"/>
                      </a:pPr>
                      <a:r>
                        <a:rPr kumimoji="0" lang="es-ES" sz="1600" b="1" u="sng" kern="1200" dirty="0" smtClean="0">
                          <a:solidFill>
                            <a:schemeClr val="tx1"/>
                          </a:solidFill>
                          <a:latin typeface="+mn-lt"/>
                          <a:ea typeface="+mn-ea"/>
                          <a:cs typeface="+mn-cs"/>
                        </a:rPr>
                        <a:t>La ciudad. </a:t>
                      </a:r>
                      <a:r>
                        <a:rPr kumimoji="0" lang="es-ES" sz="1600" b="0" kern="1200" dirty="0" smtClean="0">
                          <a:solidFill>
                            <a:schemeClr val="tx1"/>
                          </a:solidFill>
                          <a:latin typeface="+mn-lt"/>
                          <a:ea typeface="+mn-ea"/>
                          <a:cs typeface="+mn-cs"/>
                        </a:rPr>
                        <a:t>Al principio, por influencia del futurismo, va a ser el símbolo del progreso tecnológico, de la libertad, pero poco a poco va a ser la causa de los males del hombre. </a:t>
                      </a:r>
                    </a:p>
                    <a:p>
                      <a:pPr lvl="0" algn="just">
                        <a:buFont typeface="Wingdings" pitchFamily="2" charset="2"/>
                        <a:buNone/>
                      </a:pPr>
                      <a:endParaRPr kumimoji="0" lang="es-ES" sz="1600" b="0" kern="1200" dirty="0" smtClean="0">
                        <a:solidFill>
                          <a:schemeClr val="tx1"/>
                        </a:solidFill>
                        <a:latin typeface="+mn-lt"/>
                        <a:ea typeface="+mn-ea"/>
                        <a:cs typeface="+mn-cs"/>
                      </a:endParaRPr>
                    </a:p>
                    <a:p>
                      <a:pPr lvl="0" algn="just">
                        <a:buFont typeface="Wingdings" pitchFamily="2" charset="2"/>
                        <a:buChar char="§"/>
                      </a:pPr>
                      <a:r>
                        <a:rPr kumimoji="0" lang="es-ES" sz="1600" b="1" u="sng" kern="1200" dirty="0" smtClean="0">
                          <a:solidFill>
                            <a:schemeClr val="tx1"/>
                          </a:solidFill>
                          <a:latin typeface="+mn-lt"/>
                          <a:ea typeface="+mn-ea"/>
                          <a:cs typeface="+mn-cs"/>
                        </a:rPr>
                        <a:t>La naturaleza</a:t>
                      </a:r>
                      <a:r>
                        <a:rPr kumimoji="0" lang="es-ES" sz="1600" b="0" kern="1200" dirty="0" smtClean="0">
                          <a:solidFill>
                            <a:schemeClr val="tx1"/>
                          </a:solidFill>
                          <a:latin typeface="+mn-lt"/>
                          <a:ea typeface="+mn-ea"/>
                          <a:cs typeface="+mn-cs"/>
                        </a:rPr>
                        <a:t>. En todas sus vertientes (salvaje, rural y urbana). A veces, sirve para reflejar los estados de ánimo de los escritores.</a:t>
                      </a:r>
                    </a:p>
                    <a:p>
                      <a:pPr lvl="0" algn="just">
                        <a:buFont typeface="Wingdings" pitchFamily="2" charset="2"/>
                        <a:buNone/>
                      </a:pPr>
                      <a:endParaRPr kumimoji="0" lang="es-ES" sz="1600" b="0" kern="1200" dirty="0" smtClean="0">
                        <a:solidFill>
                          <a:schemeClr val="tx1"/>
                        </a:solidFill>
                        <a:latin typeface="+mn-lt"/>
                        <a:ea typeface="+mn-ea"/>
                        <a:cs typeface="+mn-cs"/>
                      </a:endParaRPr>
                    </a:p>
                    <a:p>
                      <a:pPr lvl="0" algn="just">
                        <a:buFont typeface="Wingdings" pitchFamily="2" charset="2"/>
                        <a:buChar char="§"/>
                      </a:pPr>
                      <a:r>
                        <a:rPr kumimoji="0" lang="es-ES" sz="1600" b="1" u="sng" kern="1200" dirty="0" smtClean="0">
                          <a:solidFill>
                            <a:schemeClr val="tx1"/>
                          </a:solidFill>
                          <a:latin typeface="+mn-lt"/>
                          <a:ea typeface="+mn-ea"/>
                          <a:cs typeface="+mn-cs"/>
                        </a:rPr>
                        <a:t>El amor</a:t>
                      </a:r>
                      <a:r>
                        <a:rPr kumimoji="0" lang="es-ES" sz="1600" b="0" kern="1200" dirty="0" smtClean="0">
                          <a:solidFill>
                            <a:schemeClr val="tx1"/>
                          </a:solidFill>
                          <a:latin typeface="+mn-lt"/>
                          <a:ea typeface="+mn-ea"/>
                          <a:cs typeface="+mn-cs"/>
                        </a:rPr>
                        <a:t>. Mirado desde una óptica liberal, erótica e incluso homosexual (aunque de manera implícita). Además, al lugar donde se desarrolla este amor no es sólo en un paisaje idílico como sucedía tradicionalmente, sino que ahora también ocurre en la ciudad, en una habitación oscura…</a:t>
                      </a:r>
                    </a:p>
                    <a:p>
                      <a:pPr lvl="0" algn="just">
                        <a:buFont typeface="Wingdings" pitchFamily="2" charset="2"/>
                        <a:buNone/>
                      </a:pPr>
                      <a:endParaRPr kumimoji="0" lang="es-ES" sz="1600" b="0" kern="1200" dirty="0" smtClean="0">
                        <a:solidFill>
                          <a:schemeClr val="tx1"/>
                        </a:solidFill>
                        <a:latin typeface="+mn-lt"/>
                        <a:ea typeface="+mn-ea"/>
                        <a:cs typeface="+mn-cs"/>
                      </a:endParaRPr>
                    </a:p>
                    <a:p>
                      <a:pPr lvl="0" algn="just">
                        <a:buFont typeface="Wingdings" pitchFamily="2" charset="2"/>
                        <a:buChar char="§"/>
                      </a:pPr>
                      <a:r>
                        <a:rPr kumimoji="0" lang="es-ES" sz="1600" b="1" u="sng" kern="1200" dirty="0" smtClean="0">
                          <a:solidFill>
                            <a:schemeClr val="tx1"/>
                          </a:solidFill>
                          <a:latin typeface="+mn-lt"/>
                          <a:ea typeface="+mn-ea"/>
                          <a:cs typeface="+mn-cs"/>
                        </a:rPr>
                        <a:t>El compromiso social. </a:t>
                      </a:r>
                      <a:r>
                        <a:rPr kumimoji="0" lang="es-ES" sz="1600" b="0" u="none" kern="1200" dirty="0" smtClean="0">
                          <a:solidFill>
                            <a:schemeClr val="tx1"/>
                          </a:solidFill>
                          <a:latin typeface="+mn-lt"/>
                          <a:ea typeface="+mn-ea"/>
                          <a:cs typeface="+mn-cs"/>
                        </a:rPr>
                        <a:t>S</a:t>
                      </a:r>
                      <a:r>
                        <a:rPr kumimoji="0" lang="es-ES" sz="1600" b="0" kern="1200" dirty="0" smtClean="0">
                          <a:solidFill>
                            <a:schemeClr val="tx1"/>
                          </a:solidFill>
                          <a:latin typeface="+mn-lt"/>
                          <a:ea typeface="+mn-ea"/>
                          <a:cs typeface="+mn-cs"/>
                        </a:rPr>
                        <a:t>e posicionan ante los problemas de la sociedad, como la guerra civil. Eran cuestiones escasas hasta esa fecha.</a:t>
                      </a:r>
                    </a:p>
                    <a:p>
                      <a:pPr lvl="0" algn="just">
                        <a:buFont typeface="Wingdings" pitchFamily="2" charset="2"/>
                        <a:buNone/>
                      </a:pPr>
                      <a:endParaRPr kumimoji="0" lang="es-ES" sz="1600" b="0" kern="1200" dirty="0" smtClean="0">
                        <a:solidFill>
                          <a:schemeClr val="tx1"/>
                        </a:solidFill>
                        <a:latin typeface="+mn-lt"/>
                        <a:ea typeface="+mn-ea"/>
                        <a:cs typeface="+mn-cs"/>
                      </a:endParaRPr>
                    </a:p>
                    <a:p>
                      <a:pPr lvl="0" algn="just">
                        <a:buFont typeface="Wingdings" pitchFamily="2" charset="2"/>
                        <a:buChar char="§"/>
                      </a:pPr>
                      <a:r>
                        <a:rPr kumimoji="0" lang="es-ES" sz="1600" b="1" u="sng" kern="1200" dirty="0" smtClean="0">
                          <a:solidFill>
                            <a:schemeClr val="tx1"/>
                          </a:solidFill>
                          <a:latin typeface="+mn-lt"/>
                          <a:ea typeface="+mn-ea"/>
                          <a:cs typeface="+mn-cs"/>
                        </a:rPr>
                        <a:t>La religión</a:t>
                      </a:r>
                      <a:r>
                        <a:rPr kumimoji="0" lang="es-ES" sz="1600" b="0" kern="1200" dirty="0" smtClean="0">
                          <a:solidFill>
                            <a:schemeClr val="tx1"/>
                          </a:solidFill>
                          <a:latin typeface="+mn-lt"/>
                          <a:ea typeface="+mn-ea"/>
                          <a:cs typeface="+mn-cs"/>
                        </a:rPr>
                        <a:t>. Tras la guerra, muchos buscan respuestas</a:t>
                      </a:r>
                      <a:r>
                        <a:rPr kumimoji="0" lang="es-ES" sz="1600" b="0" kern="1200" baseline="0" dirty="0" smtClean="0">
                          <a:solidFill>
                            <a:schemeClr val="tx1"/>
                          </a:solidFill>
                          <a:latin typeface="+mn-lt"/>
                          <a:ea typeface="+mn-ea"/>
                          <a:cs typeface="+mn-cs"/>
                        </a:rPr>
                        <a:t> y consuelo en ella. </a:t>
                      </a:r>
                      <a:endParaRPr kumimoji="0" lang="es-ES" sz="1600" b="0" kern="1200" dirty="0" smtClean="0">
                        <a:solidFill>
                          <a:schemeClr val="tx1"/>
                        </a:solidFill>
                        <a:latin typeface="+mn-lt"/>
                        <a:ea typeface="+mn-ea"/>
                        <a:cs typeface="+mn-cs"/>
                      </a:endParaRPr>
                    </a:p>
                    <a:p>
                      <a:endParaRPr lang="es-ES" b="0" dirty="0">
                        <a:solidFill>
                          <a:schemeClr val="tx1"/>
                        </a:solidFill>
                        <a:latin typeface="Comic Sans MS" pitchFamily="66" charset="0"/>
                      </a:endParaRPr>
                    </a:p>
                  </a:txBody>
                  <a:tcPr>
                    <a:solidFill>
                      <a:schemeClr val="accent2">
                        <a:lumMod val="20000"/>
                        <a:lumOff val="80000"/>
                      </a:schemeClr>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
        <p:nvSpPr>
          <p:cNvPr id="3" name="2 CuadroTexto"/>
          <p:cNvSpPr txBox="1"/>
          <p:nvPr/>
        </p:nvSpPr>
        <p:spPr>
          <a:xfrm>
            <a:off x="251520" y="1196752"/>
            <a:ext cx="2148345" cy="369332"/>
          </a:xfrm>
          <a:prstGeom prst="rect">
            <a:avLst/>
          </a:prstGeom>
          <a:noFill/>
        </p:spPr>
        <p:txBody>
          <a:bodyPr wrap="none" rtlCol="0">
            <a:spAutoFit/>
          </a:bodyPr>
          <a:lstStyle/>
          <a:p>
            <a:r>
              <a:rPr lang="es-ES" b="1" dirty="0" smtClean="0">
                <a:solidFill>
                  <a:srgbClr val="C00000"/>
                </a:solidFill>
                <a:latin typeface="Comic Sans MS" pitchFamily="66" charset="0"/>
              </a:rPr>
              <a:t>PEDRO SALINAS</a:t>
            </a:r>
            <a:endParaRPr lang="es-ES" b="1" dirty="0">
              <a:solidFill>
                <a:srgbClr val="C00000"/>
              </a:solidFill>
              <a:latin typeface="Comic Sans MS" pitchFamily="66" charset="0"/>
            </a:endParaRPr>
          </a:p>
        </p:txBody>
      </p:sp>
      <p:sp>
        <p:nvSpPr>
          <p:cNvPr id="6" name="5 Rectángulo"/>
          <p:cNvSpPr/>
          <p:nvPr/>
        </p:nvSpPr>
        <p:spPr>
          <a:xfrm>
            <a:off x="323528" y="1700808"/>
            <a:ext cx="6840760" cy="923330"/>
          </a:xfrm>
          <a:prstGeom prst="rect">
            <a:avLst/>
          </a:prstGeom>
        </p:spPr>
        <p:txBody>
          <a:bodyPr wrap="square">
            <a:spAutoFit/>
          </a:bodyPr>
          <a:lstStyle/>
          <a:p>
            <a:r>
              <a:rPr lang="es-ES" dirty="0" smtClean="0"/>
              <a:t>Dedicó toda su vida a la labor docente. Escribió hermosos poemas amorosos, por lo que se le conoce como “el poeta del amor”.</a:t>
            </a:r>
            <a:endParaRPr lang="es-ES" dirty="0"/>
          </a:p>
        </p:txBody>
      </p:sp>
      <p:sp>
        <p:nvSpPr>
          <p:cNvPr id="59394" name="Rectangle 2"/>
          <p:cNvSpPr>
            <a:spLocks noChangeArrowheads="1"/>
          </p:cNvSpPr>
          <p:nvPr/>
        </p:nvSpPr>
        <p:spPr bwMode="auto">
          <a:xfrm>
            <a:off x="1835696" y="2383437"/>
            <a:ext cx="33123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600" b="1" i="1"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La voz a ti debida</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600" b="1" i="1"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Razón de amor</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600" b="1" i="1"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Largo lamento</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2 CuadroTexto"/>
          <p:cNvSpPr txBox="1"/>
          <p:nvPr/>
        </p:nvSpPr>
        <p:spPr>
          <a:xfrm>
            <a:off x="263415" y="3491716"/>
            <a:ext cx="2198038" cy="369332"/>
          </a:xfrm>
          <a:prstGeom prst="rect">
            <a:avLst/>
          </a:prstGeom>
          <a:noFill/>
        </p:spPr>
        <p:txBody>
          <a:bodyPr wrap="none" rtlCol="0">
            <a:spAutoFit/>
          </a:bodyPr>
          <a:lstStyle/>
          <a:p>
            <a:r>
              <a:rPr lang="es-ES" b="1" dirty="0" smtClean="0">
                <a:solidFill>
                  <a:srgbClr val="C00000"/>
                </a:solidFill>
                <a:latin typeface="Comic Sans MS" pitchFamily="66" charset="0"/>
              </a:rPr>
              <a:t>RAFAEL ALBERTI</a:t>
            </a:r>
            <a:endParaRPr lang="es-ES" b="1" dirty="0">
              <a:solidFill>
                <a:srgbClr val="C00000"/>
              </a:solidFill>
              <a:latin typeface="Comic Sans MS" pitchFamily="66" charset="0"/>
            </a:endParaRPr>
          </a:p>
        </p:txBody>
      </p:sp>
      <p:sp>
        <p:nvSpPr>
          <p:cNvPr id="8" name="5 Rectángulo"/>
          <p:cNvSpPr/>
          <p:nvPr/>
        </p:nvSpPr>
        <p:spPr>
          <a:xfrm>
            <a:off x="2340982" y="3963426"/>
            <a:ext cx="6191458" cy="1047979"/>
          </a:xfrm>
          <a:prstGeom prst="rect">
            <a:avLst/>
          </a:prstGeom>
        </p:spPr>
        <p:txBody>
          <a:bodyPr wrap="square">
            <a:spAutoFit/>
          </a:bodyPr>
          <a:lstStyle/>
          <a:p>
            <a:pPr algn="just">
              <a:lnSpc>
                <a:spcPct val="115000"/>
              </a:lnSpc>
              <a:spcAft>
                <a:spcPts val="0"/>
              </a:spcAft>
            </a:pPr>
            <a:r>
              <a:rPr lang="es-ES" dirty="0">
                <a:latin typeface="Bookman Old Style" panose="02050604050505020204" pitchFamily="18" charset="0"/>
                <a:ea typeface="Times New Roman" panose="02020603050405020304" pitchFamily="18" charset="0"/>
              </a:rPr>
              <a:t>Su poesía se inspira en la tradición española del Romancero y la lírica cancioneril. También escribió poesía comprometida de carácter político.</a:t>
            </a:r>
            <a:endParaRPr lang="es-ES" sz="2000" dirty="0">
              <a:latin typeface="Times New Roman" panose="02020603050405020304" pitchFamily="18" charset="0"/>
              <a:ea typeface="Times New Roman" panose="02020603050405020304" pitchFamily="18" charset="0"/>
            </a:endParaRPr>
          </a:p>
        </p:txBody>
      </p:sp>
      <p:sp>
        <p:nvSpPr>
          <p:cNvPr id="4" name="Rectángulo 3"/>
          <p:cNvSpPr/>
          <p:nvPr/>
        </p:nvSpPr>
        <p:spPr>
          <a:xfrm>
            <a:off x="3150711" y="5140065"/>
            <a:ext cx="4572000" cy="941796"/>
          </a:xfrm>
          <a:prstGeom prst="rect">
            <a:avLst/>
          </a:prstGeom>
        </p:spPr>
        <p:txBody>
          <a:bodyPr>
            <a:spAutoFit/>
          </a:bodyPr>
          <a:lstStyle/>
          <a:p>
            <a:pPr marL="342900" lvl="0" indent="-342900" algn="just">
              <a:lnSpc>
                <a:spcPct val="115000"/>
              </a:lnSpc>
              <a:spcAft>
                <a:spcPts val="0"/>
              </a:spcAft>
              <a:buFont typeface="Wingdings" panose="05000000000000000000" pitchFamily="2" charset="2"/>
              <a:buChar char=""/>
            </a:pPr>
            <a:r>
              <a:rPr lang="es-ES" sz="1600" b="1" i="1" dirty="0">
                <a:latin typeface="Bookman Old Style" panose="02050604050505020204" pitchFamily="18" charset="0"/>
                <a:ea typeface="Times New Roman" panose="02020603050405020304" pitchFamily="18" charset="0"/>
              </a:rPr>
              <a:t>Marinero en tierra</a:t>
            </a:r>
            <a:endParaRPr lang="es-ES" sz="1600" dirty="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s-ES" sz="1600" b="1" i="1" dirty="0">
                <a:latin typeface="Bookman Old Style" panose="02050604050505020204" pitchFamily="18" charset="0"/>
                <a:ea typeface="Times New Roman" panose="02020603050405020304" pitchFamily="18" charset="0"/>
              </a:rPr>
              <a:t>El poeta en la calle</a:t>
            </a:r>
            <a:endParaRPr lang="es-ES" sz="1600" dirty="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s-ES" sz="1600" b="1" i="1" dirty="0">
                <a:latin typeface="Bookman Old Style" panose="02050604050505020204" pitchFamily="18" charset="0"/>
                <a:ea typeface="Times New Roman" panose="02020603050405020304" pitchFamily="18" charset="0"/>
              </a:rPr>
              <a:t>Entre la espada y el clavel</a:t>
            </a:r>
            <a:endParaRPr lang="es-ES" sz="1600" dirty="0">
              <a:latin typeface="Times New Roman" panose="02020603050405020304" pitchFamily="18" charset="0"/>
              <a:ea typeface="Times New Roman" panose="02020603050405020304" pitchFamily="18" charset="0"/>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1381418"/>
            <a:ext cx="1705352" cy="2317273"/>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43" y="3861049"/>
            <a:ext cx="1686194" cy="29057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11560" y="404664"/>
            <a:ext cx="8229600" cy="1224136"/>
          </a:xfrm>
          <a:solidFill>
            <a:srgbClr val="FFC000"/>
          </a:solidFill>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es-ES" dirty="0" smtClean="0"/>
              <a:t>EL NOVECENTISMO O </a:t>
            </a:r>
            <a:br>
              <a:rPr lang="es-ES" dirty="0" smtClean="0"/>
            </a:br>
            <a:r>
              <a:rPr lang="es-ES" dirty="0" smtClean="0"/>
              <a:t>GENERACIÓN DEL 14</a:t>
            </a:r>
            <a:endParaRPr lang="es-ES" dirty="0"/>
          </a:p>
        </p:txBody>
      </p:sp>
      <p:graphicFrame>
        <p:nvGraphicFramePr>
          <p:cNvPr id="6" name="5 Diagrama"/>
          <p:cNvGraphicFramePr/>
          <p:nvPr/>
        </p:nvGraphicFramePr>
        <p:xfrm>
          <a:off x="4283968" y="2204864"/>
          <a:ext cx="4128120" cy="376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23528" y="2708920"/>
            <a:ext cx="3762568" cy="646331"/>
          </a:xfrm>
          <a:prstGeom prst="rect">
            <a:avLst/>
          </a:prstGeom>
          <a:noFill/>
        </p:spPr>
        <p:txBody>
          <a:bodyPr wrap="none" rtlCol="0">
            <a:spAutoFit/>
          </a:bodyPr>
          <a:lstStyle/>
          <a:p>
            <a:pPr algn="ctr"/>
            <a:r>
              <a:rPr lang="es-ES" dirty="0" smtClean="0"/>
              <a:t>Para superar el pesimismo de la</a:t>
            </a:r>
          </a:p>
          <a:p>
            <a:pPr algn="ctr"/>
            <a:r>
              <a:rPr lang="es-ES" dirty="0" smtClean="0"/>
              <a:t>Generación del 98…</a:t>
            </a:r>
            <a:endParaRPr lang="es-ES" dirty="0"/>
          </a:p>
        </p:txBody>
      </p:sp>
      <p:sp>
        <p:nvSpPr>
          <p:cNvPr id="8" name="7 CuadroTexto"/>
          <p:cNvSpPr txBox="1"/>
          <p:nvPr/>
        </p:nvSpPr>
        <p:spPr>
          <a:xfrm>
            <a:off x="467544" y="4149080"/>
            <a:ext cx="3655168" cy="646331"/>
          </a:xfrm>
          <a:prstGeom prst="rect">
            <a:avLst/>
          </a:prstGeom>
          <a:noFill/>
        </p:spPr>
        <p:txBody>
          <a:bodyPr wrap="none" rtlCol="0">
            <a:spAutoFit/>
          </a:bodyPr>
          <a:lstStyle/>
          <a:p>
            <a:pPr algn="ctr"/>
            <a:r>
              <a:rPr lang="es-ES" dirty="0" smtClean="0"/>
              <a:t>Proponen soluciones concretas</a:t>
            </a:r>
          </a:p>
          <a:p>
            <a:pPr algn="ctr"/>
            <a:r>
              <a:rPr lang="es-ES" dirty="0" smtClean="0"/>
              <a:t>al problema de España</a:t>
            </a:r>
            <a:endParaRPr lang="es-ES" dirty="0"/>
          </a:p>
        </p:txBody>
      </p:sp>
      <p:sp>
        <p:nvSpPr>
          <p:cNvPr id="9" name="8 Flecha abajo"/>
          <p:cNvSpPr/>
          <p:nvPr/>
        </p:nvSpPr>
        <p:spPr>
          <a:xfrm>
            <a:off x="2051720" y="3501008"/>
            <a:ext cx="2880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
        <p:nvSpPr>
          <p:cNvPr id="2" name="Rectángulo 1"/>
          <p:cNvSpPr/>
          <p:nvPr/>
        </p:nvSpPr>
        <p:spPr>
          <a:xfrm>
            <a:off x="671772" y="1268760"/>
            <a:ext cx="4572000" cy="3970318"/>
          </a:xfrm>
          <a:prstGeom prst="rect">
            <a:avLst/>
          </a:prstGeom>
        </p:spPr>
        <p:txBody>
          <a:bodyPr>
            <a:spAutoFit/>
          </a:bodyPr>
          <a:lstStyle/>
          <a:p>
            <a:r>
              <a:rPr lang="es-ES" dirty="0">
                <a:solidFill>
                  <a:prstClr val="black"/>
                </a:solidFill>
              </a:rPr>
              <a:t>Anoche se me ha perdido </a:t>
            </a:r>
            <a:br>
              <a:rPr lang="es-ES" dirty="0">
                <a:solidFill>
                  <a:prstClr val="black"/>
                </a:solidFill>
              </a:rPr>
            </a:br>
            <a:r>
              <a:rPr lang="es-ES" dirty="0">
                <a:solidFill>
                  <a:prstClr val="black"/>
                </a:solidFill>
              </a:rPr>
              <a:t>en la arena de la playa </a:t>
            </a:r>
            <a:br>
              <a:rPr lang="es-ES" dirty="0">
                <a:solidFill>
                  <a:prstClr val="black"/>
                </a:solidFill>
              </a:rPr>
            </a:br>
            <a:r>
              <a:rPr lang="es-ES" dirty="0">
                <a:solidFill>
                  <a:prstClr val="black"/>
                </a:solidFill>
              </a:rPr>
              <a:t>un recuerdo </a:t>
            </a:r>
            <a:br>
              <a:rPr lang="es-ES" dirty="0">
                <a:solidFill>
                  <a:prstClr val="black"/>
                </a:solidFill>
              </a:rPr>
            </a:br>
            <a:r>
              <a:rPr lang="es-ES" dirty="0">
                <a:solidFill>
                  <a:prstClr val="black"/>
                </a:solidFill>
              </a:rPr>
              <a:t>dorado, viejo y menudo </a:t>
            </a:r>
            <a:br>
              <a:rPr lang="es-ES" dirty="0">
                <a:solidFill>
                  <a:prstClr val="black"/>
                </a:solidFill>
              </a:rPr>
            </a:br>
            <a:r>
              <a:rPr lang="es-ES" dirty="0">
                <a:solidFill>
                  <a:prstClr val="black"/>
                </a:solidFill>
              </a:rPr>
              <a:t>como un granito de arena. </a:t>
            </a:r>
            <a:br>
              <a:rPr lang="es-ES" dirty="0">
                <a:solidFill>
                  <a:prstClr val="black"/>
                </a:solidFill>
              </a:rPr>
            </a:br>
            <a:r>
              <a:rPr lang="es-ES" dirty="0">
                <a:solidFill>
                  <a:prstClr val="black"/>
                </a:solidFill>
              </a:rPr>
              <a:t>¡Paciencia! La noche es corta. </a:t>
            </a:r>
            <a:br>
              <a:rPr lang="es-ES" dirty="0">
                <a:solidFill>
                  <a:prstClr val="black"/>
                </a:solidFill>
              </a:rPr>
            </a:br>
            <a:r>
              <a:rPr lang="es-ES" dirty="0">
                <a:solidFill>
                  <a:prstClr val="black"/>
                </a:solidFill>
              </a:rPr>
              <a:t>Iré a buscarlo mañana... </a:t>
            </a:r>
            <a:br>
              <a:rPr lang="es-ES" dirty="0">
                <a:solidFill>
                  <a:prstClr val="black"/>
                </a:solidFill>
              </a:rPr>
            </a:br>
            <a:r>
              <a:rPr lang="es-ES" dirty="0">
                <a:solidFill>
                  <a:prstClr val="black"/>
                </a:solidFill>
              </a:rPr>
              <a:t>Pero tengo miedo de esos </a:t>
            </a:r>
            <a:br>
              <a:rPr lang="es-ES" dirty="0">
                <a:solidFill>
                  <a:prstClr val="black"/>
                </a:solidFill>
              </a:rPr>
            </a:br>
            <a:r>
              <a:rPr lang="es-ES" dirty="0">
                <a:solidFill>
                  <a:prstClr val="black"/>
                </a:solidFill>
              </a:rPr>
              <a:t>remolinos nocherniegos </a:t>
            </a:r>
            <a:br>
              <a:rPr lang="es-ES" dirty="0">
                <a:solidFill>
                  <a:prstClr val="black"/>
                </a:solidFill>
              </a:rPr>
            </a:br>
            <a:r>
              <a:rPr lang="es-ES" dirty="0">
                <a:solidFill>
                  <a:prstClr val="black"/>
                </a:solidFill>
              </a:rPr>
              <a:t>que se llevan en su grupa </a:t>
            </a:r>
            <a:br>
              <a:rPr lang="es-ES" dirty="0">
                <a:solidFill>
                  <a:prstClr val="black"/>
                </a:solidFill>
              </a:rPr>
            </a:br>
            <a:r>
              <a:rPr lang="es-ES" dirty="0">
                <a:solidFill>
                  <a:prstClr val="black"/>
                </a:solidFill>
              </a:rPr>
              <a:t>—¡Dios sabe adónde!— la arena </a:t>
            </a:r>
            <a:br>
              <a:rPr lang="es-ES" dirty="0">
                <a:solidFill>
                  <a:prstClr val="black"/>
                </a:solidFill>
              </a:rPr>
            </a:br>
            <a:r>
              <a:rPr lang="es-ES" dirty="0">
                <a:solidFill>
                  <a:prstClr val="black"/>
                </a:solidFill>
              </a:rPr>
              <a:t>menudita de la </a:t>
            </a:r>
            <a:r>
              <a:rPr lang="es-ES" dirty="0" smtClean="0">
                <a:solidFill>
                  <a:prstClr val="black"/>
                </a:solidFill>
              </a:rPr>
              <a:t>playa.</a:t>
            </a:r>
          </a:p>
          <a:p>
            <a:endParaRPr lang="es-ES" dirty="0" smtClean="0">
              <a:solidFill>
                <a:prstClr val="black"/>
              </a:solidFill>
            </a:endParaRPr>
          </a:p>
          <a:p>
            <a:r>
              <a:rPr lang="es-ES" b="1" i="1" dirty="0" smtClean="0">
                <a:solidFill>
                  <a:prstClr val="black"/>
                </a:solidFill>
              </a:rPr>
              <a:t>La voz a ti debida, </a:t>
            </a:r>
            <a:r>
              <a:rPr lang="es-ES" b="1" dirty="0" smtClean="0">
                <a:solidFill>
                  <a:prstClr val="black"/>
                </a:solidFill>
              </a:rPr>
              <a:t>Pedro Salinas</a:t>
            </a:r>
            <a:endParaRPr lang="es-ES" b="1" i="1" dirty="0">
              <a:solidFill>
                <a:prstClr val="black"/>
              </a:solidFill>
            </a:endParaRPr>
          </a:p>
        </p:txBody>
      </p:sp>
      <p:sp>
        <p:nvSpPr>
          <p:cNvPr id="3" name="Rectángulo 2"/>
          <p:cNvSpPr/>
          <p:nvPr/>
        </p:nvSpPr>
        <p:spPr>
          <a:xfrm>
            <a:off x="4499992" y="1268760"/>
            <a:ext cx="4572000" cy="5478423"/>
          </a:xfrm>
          <a:prstGeom prst="rect">
            <a:avLst/>
          </a:prstGeom>
        </p:spPr>
        <p:txBody>
          <a:bodyPr>
            <a:spAutoFit/>
          </a:bodyPr>
          <a:lstStyle/>
          <a:p>
            <a:r>
              <a:rPr lang="es-ES" sz="1400" dirty="0">
                <a:solidFill>
                  <a:prstClr val="black"/>
                </a:solidFill>
              </a:rPr>
              <a:t>¡Si me llamaras, sí; </a:t>
            </a:r>
            <a:br>
              <a:rPr lang="es-ES" sz="1400" dirty="0">
                <a:solidFill>
                  <a:prstClr val="black"/>
                </a:solidFill>
              </a:rPr>
            </a:br>
            <a:r>
              <a:rPr lang="es-ES" sz="1400" dirty="0">
                <a:solidFill>
                  <a:prstClr val="black"/>
                </a:solidFill>
              </a:rPr>
              <a:t>si me llamaras! </a:t>
            </a:r>
            <a:br>
              <a:rPr lang="es-ES" sz="1400" dirty="0">
                <a:solidFill>
                  <a:prstClr val="black"/>
                </a:solidFill>
              </a:rPr>
            </a:br>
            <a:r>
              <a:rPr lang="es-ES" sz="1400" dirty="0">
                <a:solidFill>
                  <a:prstClr val="black"/>
                </a:solidFill>
              </a:rPr>
              <a:t>Lo dejaría todo, </a:t>
            </a:r>
            <a:br>
              <a:rPr lang="es-ES" sz="1400" dirty="0">
                <a:solidFill>
                  <a:prstClr val="black"/>
                </a:solidFill>
              </a:rPr>
            </a:br>
            <a:r>
              <a:rPr lang="es-ES" sz="1400" dirty="0">
                <a:solidFill>
                  <a:prstClr val="black"/>
                </a:solidFill>
              </a:rPr>
              <a:t>todo lo tiraría: </a:t>
            </a:r>
            <a:br>
              <a:rPr lang="es-ES" sz="1400" dirty="0">
                <a:solidFill>
                  <a:prstClr val="black"/>
                </a:solidFill>
              </a:rPr>
            </a:br>
            <a:r>
              <a:rPr lang="es-ES" sz="1400" dirty="0">
                <a:solidFill>
                  <a:prstClr val="black"/>
                </a:solidFill>
              </a:rPr>
              <a:t>los precios, los catálogos, </a:t>
            </a:r>
            <a:br>
              <a:rPr lang="es-ES" sz="1400" dirty="0">
                <a:solidFill>
                  <a:prstClr val="black"/>
                </a:solidFill>
              </a:rPr>
            </a:br>
            <a:r>
              <a:rPr lang="es-ES" sz="1400" dirty="0">
                <a:solidFill>
                  <a:prstClr val="black"/>
                </a:solidFill>
              </a:rPr>
              <a:t>el azul del océano en los mapas, </a:t>
            </a:r>
            <a:br>
              <a:rPr lang="es-ES" sz="1400" dirty="0">
                <a:solidFill>
                  <a:prstClr val="black"/>
                </a:solidFill>
              </a:rPr>
            </a:br>
            <a:r>
              <a:rPr lang="es-ES" sz="1400" dirty="0">
                <a:solidFill>
                  <a:prstClr val="black"/>
                </a:solidFill>
              </a:rPr>
              <a:t>los días y sus noches, </a:t>
            </a:r>
            <a:br>
              <a:rPr lang="es-ES" sz="1400" dirty="0">
                <a:solidFill>
                  <a:prstClr val="black"/>
                </a:solidFill>
              </a:rPr>
            </a:br>
            <a:r>
              <a:rPr lang="es-ES" sz="1400" dirty="0">
                <a:solidFill>
                  <a:prstClr val="black"/>
                </a:solidFill>
              </a:rPr>
              <a:t>los telegramas viejos </a:t>
            </a:r>
            <a:br>
              <a:rPr lang="es-ES" sz="1400" dirty="0">
                <a:solidFill>
                  <a:prstClr val="black"/>
                </a:solidFill>
              </a:rPr>
            </a:br>
            <a:r>
              <a:rPr lang="es-ES" sz="1400" dirty="0">
                <a:solidFill>
                  <a:prstClr val="black"/>
                </a:solidFill>
              </a:rPr>
              <a:t>y un amor. </a:t>
            </a:r>
            <a:br>
              <a:rPr lang="es-ES" sz="1400" dirty="0">
                <a:solidFill>
                  <a:prstClr val="black"/>
                </a:solidFill>
              </a:rPr>
            </a:br>
            <a:r>
              <a:rPr lang="es-ES" sz="1400" dirty="0">
                <a:solidFill>
                  <a:prstClr val="black"/>
                </a:solidFill>
              </a:rPr>
              <a:t>Tú, que no eres mi amor, </a:t>
            </a:r>
            <a:br>
              <a:rPr lang="es-ES" sz="1400" dirty="0">
                <a:solidFill>
                  <a:prstClr val="black"/>
                </a:solidFill>
              </a:rPr>
            </a:br>
            <a:r>
              <a:rPr lang="es-ES" sz="1400" dirty="0">
                <a:solidFill>
                  <a:prstClr val="black"/>
                </a:solidFill>
              </a:rPr>
              <a:t>¡si me llamaras! </a:t>
            </a:r>
            <a:br>
              <a:rPr lang="es-ES" sz="1400" dirty="0">
                <a:solidFill>
                  <a:prstClr val="black"/>
                </a:solidFill>
              </a:rPr>
            </a:br>
            <a:r>
              <a:rPr lang="es-ES" sz="1400" dirty="0">
                <a:solidFill>
                  <a:prstClr val="black"/>
                </a:solidFill>
              </a:rPr>
              <a:t>Y aún espero tu voz: </a:t>
            </a:r>
            <a:br>
              <a:rPr lang="es-ES" sz="1400" dirty="0">
                <a:solidFill>
                  <a:prstClr val="black"/>
                </a:solidFill>
              </a:rPr>
            </a:br>
            <a:r>
              <a:rPr lang="es-ES" sz="1400" dirty="0">
                <a:solidFill>
                  <a:prstClr val="black"/>
                </a:solidFill>
              </a:rPr>
              <a:t>telescopios abajo, </a:t>
            </a:r>
            <a:br>
              <a:rPr lang="es-ES" sz="1400" dirty="0">
                <a:solidFill>
                  <a:prstClr val="black"/>
                </a:solidFill>
              </a:rPr>
            </a:br>
            <a:r>
              <a:rPr lang="es-ES" sz="1400" dirty="0">
                <a:solidFill>
                  <a:prstClr val="black"/>
                </a:solidFill>
              </a:rPr>
              <a:t>desde la estrella, </a:t>
            </a:r>
            <a:br>
              <a:rPr lang="es-ES" sz="1400" dirty="0">
                <a:solidFill>
                  <a:prstClr val="black"/>
                </a:solidFill>
              </a:rPr>
            </a:br>
            <a:r>
              <a:rPr lang="es-ES" sz="1400" dirty="0">
                <a:solidFill>
                  <a:prstClr val="black"/>
                </a:solidFill>
              </a:rPr>
              <a:t>por espejos, por túneles, </a:t>
            </a:r>
            <a:br>
              <a:rPr lang="es-ES" sz="1400" dirty="0">
                <a:solidFill>
                  <a:prstClr val="black"/>
                </a:solidFill>
              </a:rPr>
            </a:br>
            <a:r>
              <a:rPr lang="es-ES" sz="1400" dirty="0">
                <a:solidFill>
                  <a:prstClr val="black"/>
                </a:solidFill>
              </a:rPr>
              <a:t>por los años bisiestos </a:t>
            </a:r>
            <a:br>
              <a:rPr lang="es-ES" sz="1400" dirty="0">
                <a:solidFill>
                  <a:prstClr val="black"/>
                </a:solidFill>
              </a:rPr>
            </a:br>
            <a:r>
              <a:rPr lang="es-ES" sz="1400" dirty="0">
                <a:solidFill>
                  <a:prstClr val="black"/>
                </a:solidFill>
              </a:rPr>
              <a:t>puede venir. No sé por dónde. </a:t>
            </a:r>
            <a:br>
              <a:rPr lang="es-ES" sz="1400" dirty="0">
                <a:solidFill>
                  <a:prstClr val="black"/>
                </a:solidFill>
              </a:rPr>
            </a:br>
            <a:r>
              <a:rPr lang="es-ES" sz="1400" dirty="0">
                <a:solidFill>
                  <a:prstClr val="black"/>
                </a:solidFill>
              </a:rPr>
              <a:t>Desde el prodigio, siempre. </a:t>
            </a:r>
            <a:br>
              <a:rPr lang="es-ES" sz="1400" dirty="0">
                <a:solidFill>
                  <a:prstClr val="black"/>
                </a:solidFill>
              </a:rPr>
            </a:br>
            <a:r>
              <a:rPr lang="es-ES" sz="1400" dirty="0">
                <a:solidFill>
                  <a:prstClr val="black"/>
                </a:solidFill>
              </a:rPr>
              <a:t>Porque si tú me llamas </a:t>
            </a:r>
            <a:br>
              <a:rPr lang="es-ES" sz="1400" dirty="0">
                <a:solidFill>
                  <a:prstClr val="black"/>
                </a:solidFill>
              </a:rPr>
            </a:br>
            <a:r>
              <a:rPr lang="es-ES" sz="1400" dirty="0">
                <a:solidFill>
                  <a:prstClr val="black"/>
                </a:solidFill>
              </a:rPr>
              <a:t>«¡si me llamaras, sí, si me llamaras!» </a:t>
            </a:r>
            <a:br>
              <a:rPr lang="es-ES" sz="1400" dirty="0">
                <a:solidFill>
                  <a:prstClr val="black"/>
                </a:solidFill>
              </a:rPr>
            </a:br>
            <a:r>
              <a:rPr lang="es-ES" sz="1400" dirty="0">
                <a:solidFill>
                  <a:prstClr val="black"/>
                </a:solidFill>
              </a:rPr>
              <a:t>será desde un milagro, </a:t>
            </a:r>
            <a:br>
              <a:rPr lang="es-ES" sz="1400" dirty="0">
                <a:solidFill>
                  <a:prstClr val="black"/>
                </a:solidFill>
              </a:rPr>
            </a:br>
            <a:r>
              <a:rPr lang="es-ES" sz="1400" dirty="0">
                <a:solidFill>
                  <a:prstClr val="black"/>
                </a:solidFill>
              </a:rPr>
              <a:t>incógnito, sin verlo. </a:t>
            </a:r>
            <a:br>
              <a:rPr lang="es-ES" sz="1400" dirty="0">
                <a:solidFill>
                  <a:prstClr val="black"/>
                </a:solidFill>
              </a:rPr>
            </a:br>
            <a:r>
              <a:rPr lang="es-ES" sz="1400" dirty="0">
                <a:solidFill>
                  <a:prstClr val="black"/>
                </a:solidFill>
              </a:rPr>
              <a:t>Nunca desde los labios que te beso, </a:t>
            </a:r>
            <a:br>
              <a:rPr lang="es-ES" sz="1400" dirty="0">
                <a:solidFill>
                  <a:prstClr val="black"/>
                </a:solidFill>
              </a:rPr>
            </a:br>
            <a:r>
              <a:rPr lang="es-ES" sz="1400" dirty="0">
                <a:solidFill>
                  <a:prstClr val="black"/>
                </a:solidFill>
              </a:rPr>
              <a:t>nunca </a:t>
            </a:r>
            <a:br>
              <a:rPr lang="es-ES" sz="1400" dirty="0">
                <a:solidFill>
                  <a:prstClr val="black"/>
                </a:solidFill>
              </a:rPr>
            </a:br>
            <a:r>
              <a:rPr lang="es-ES" sz="1400" dirty="0">
                <a:solidFill>
                  <a:prstClr val="black"/>
                </a:solidFill>
              </a:rPr>
              <a:t>desde la voz que dice: «No te vayas».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405" y="2420888"/>
            <a:ext cx="1657209" cy="2492896"/>
          </a:xfrm>
          <a:prstGeom prst="rect">
            <a:avLst/>
          </a:prstGeom>
        </p:spPr>
      </p:pic>
    </p:spTree>
    <p:extLst>
      <p:ext uri="{BB962C8B-B14F-4D97-AF65-F5344CB8AC3E}">
        <p14:creationId xmlns:p14="http://schemas.microsoft.com/office/powerpoint/2010/main" val="481598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
        <p:nvSpPr>
          <p:cNvPr id="2" name="Rectángulo 1"/>
          <p:cNvSpPr/>
          <p:nvPr/>
        </p:nvSpPr>
        <p:spPr>
          <a:xfrm>
            <a:off x="395536" y="1196752"/>
            <a:ext cx="4572000" cy="5016758"/>
          </a:xfrm>
          <a:prstGeom prst="rect">
            <a:avLst/>
          </a:prstGeom>
        </p:spPr>
        <p:txBody>
          <a:bodyPr>
            <a:spAutoFit/>
          </a:bodyPr>
          <a:lstStyle/>
          <a:p>
            <a:pPr algn="ctr"/>
            <a:r>
              <a:rPr lang="es-ES" sz="1600" dirty="0" smtClean="0">
                <a:solidFill>
                  <a:prstClr val="black"/>
                </a:solidFill>
                <a:latin typeface="Arial" panose="020B0604020202020204" pitchFamily="34" charset="0"/>
              </a:rPr>
              <a:t>1</a:t>
            </a:r>
          </a:p>
          <a:p>
            <a:r>
              <a:rPr lang="es-ES" sz="1600" dirty="0" smtClean="0">
                <a:solidFill>
                  <a:prstClr val="black"/>
                </a:solidFill>
                <a:latin typeface="Arial" panose="020B0604020202020204" pitchFamily="34" charset="0"/>
              </a:rPr>
              <a:t>El </a:t>
            </a:r>
            <a:r>
              <a:rPr lang="es-ES" sz="1600" dirty="0">
                <a:solidFill>
                  <a:prstClr val="black"/>
                </a:solidFill>
                <a:latin typeface="Arial" panose="020B0604020202020204" pitchFamily="34" charset="0"/>
              </a:rPr>
              <a:t>mar. La mar. </a:t>
            </a:r>
            <a:endParaRPr lang="es-ES" sz="1600" dirty="0" smtClean="0">
              <a:solidFill>
                <a:prstClr val="black"/>
              </a:solidFill>
              <a:latin typeface="Arial" panose="020B0604020202020204" pitchFamily="34" charset="0"/>
            </a:endParaRPr>
          </a:p>
          <a:p>
            <a:r>
              <a:rPr lang="es-ES" sz="1600" dirty="0" smtClean="0">
                <a:solidFill>
                  <a:prstClr val="black"/>
                </a:solidFill>
                <a:latin typeface="Arial" panose="020B0604020202020204" pitchFamily="34" charset="0"/>
              </a:rPr>
              <a:t>El </a:t>
            </a:r>
            <a:r>
              <a:rPr lang="es-ES" sz="1600" dirty="0">
                <a:solidFill>
                  <a:prstClr val="black"/>
                </a:solidFill>
                <a:latin typeface="Arial" panose="020B0604020202020204" pitchFamily="34" charset="0"/>
              </a:rPr>
              <a:t>mar. !Solo la mar</a:t>
            </a:r>
            <a:r>
              <a:rPr lang="es-ES" sz="1600" dirty="0" smtClean="0">
                <a:solidFill>
                  <a:prstClr val="black"/>
                </a:solidFill>
                <a:latin typeface="Arial" panose="020B0604020202020204" pitchFamily="34" charset="0"/>
              </a:rPr>
              <a:t>!</a:t>
            </a:r>
          </a:p>
          <a:p>
            <a:r>
              <a:rPr lang="es-ES" sz="1600" dirty="0" smtClean="0">
                <a:solidFill>
                  <a:prstClr val="black"/>
                </a:solidFill>
                <a:latin typeface="Arial" panose="020B0604020202020204" pitchFamily="34" charset="0"/>
              </a:rPr>
              <a:t> ¿Por </a:t>
            </a:r>
            <a:r>
              <a:rPr lang="es-ES" sz="1600" dirty="0">
                <a:solidFill>
                  <a:prstClr val="black"/>
                </a:solidFill>
                <a:latin typeface="Arial" panose="020B0604020202020204" pitchFamily="34" charset="0"/>
              </a:rPr>
              <a:t>qué me trajiste, padre</a:t>
            </a:r>
            <a:r>
              <a:rPr lang="es-ES" sz="1600" dirty="0" smtClean="0">
                <a:solidFill>
                  <a:prstClr val="black"/>
                </a:solidFill>
                <a:latin typeface="Arial" panose="020B0604020202020204" pitchFamily="34" charset="0"/>
              </a:rPr>
              <a:t>,</a:t>
            </a:r>
          </a:p>
          <a:p>
            <a:r>
              <a:rPr lang="es-ES" sz="1600" dirty="0" smtClean="0">
                <a:solidFill>
                  <a:prstClr val="black"/>
                </a:solidFill>
                <a:latin typeface="Arial" panose="020B0604020202020204" pitchFamily="34" charset="0"/>
              </a:rPr>
              <a:t> </a:t>
            </a:r>
            <a:r>
              <a:rPr lang="es-ES" sz="1600" dirty="0">
                <a:solidFill>
                  <a:prstClr val="black"/>
                </a:solidFill>
                <a:latin typeface="Arial" panose="020B0604020202020204" pitchFamily="34" charset="0"/>
              </a:rPr>
              <a:t>a la ciudad? </a:t>
            </a:r>
            <a:endParaRPr lang="es-ES" sz="1600" dirty="0" smtClean="0">
              <a:solidFill>
                <a:prstClr val="black"/>
              </a:solidFill>
              <a:latin typeface="Arial" panose="020B0604020202020204" pitchFamily="34" charset="0"/>
            </a:endParaRPr>
          </a:p>
          <a:p>
            <a:r>
              <a:rPr lang="es-ES" sz="1600" dirty="0" smtClean="0">
                <a:solidFill>
                  <a:prstClr val="black"/>
                </a:solidFill>
                <a:latin typeface="Arial" panose="020B0604020202020204" pitchFamily="34" charset="0"/>
              </a:rPr>
              <a:t>¿Por </a:t>
            </a:r>
            <a:r>
              <a:rPr lang="es-ES" sz="1600" dirty="0">
                <a:solidFill>
                  <a:prstClr val="black"/>
                </a:solidFill>
                <a:latin typeface="Arial" panose="020B0604020202020204" pitchFamily="34" charset="0"/>
              </a:rPr>
              <a:t>qué me desenterraste </a:t>
            </a:r>
            <a:endParaRPr lang="es-ES" sz="1600" dirty="0" smtClean="0">
              <a:solidFill>
                <a:prstClr val="black"/>
              </a:solidFill>
              <a:latin typeface="Arial" panose="020B0604020202020204" pitchFamily="34" charset="0"/>
            </a:endParaRPr>
          </a:p>
          <a:p>
            <a:r>
              <a:rPr lang="es-ES" sz="1600" dirty="0" smtClean="0">
                <a:solidFill>
                  <a:prstClr val="black"/>
                </a:solidFill>
                <a:latin typeface="Arial" panose="020B0604020202020204" pitchFamily="34" charset="0"/>
              </a:rPr>
              <a:t>del </a:t>
            </a:r>
            <a:r>
              <a:rPr lang="es-ES" sz="1600" dirty="0">
                <a:solidFill>
                  <a:prstClr val="black"/>
                </a:solidFill>
                <a:latin typeface="Arial" panose="020B0604020202020204" pitchFamily="34" charset="0"/>
              </a:rPr>
              <a:t>mar? </a:t>
            </a:r>
            <a:endParaRPr lang="es-ES" sz="1600" dirty="0" smtClean="0">
              <a:solidFill>
                <a:prstClr val="black"/>
              </a:solidFill>
              <a:latin typeface="Arial" panose="020B0604020202020204" pitchFamily="34" charset="0"/>
            </a:endParaRPr>
          </a:p>
          <a:p>
            <a:r>
              <a:rPr lang="es-ES" sz="1600" dirty="0" smtClean="0">
                <a:solidFill>
                  <a:prstClr val="black"/>
                </a:solidFill>
                <a:latin typeface="Arial" panose="020B0604020202020204" pitchFamily="34" charset="0"/>
              </a:rPr>
              <a:t>En </a:t>
            </a:r>
            <a:r>
              <a:rPr lang="es-ES" sz="1600" dirty="0">
                <a:solidFill>
                  <a:prstClr val="black"/>
                </a:solidFill>
                <a:latin typeface="Arial" panose="020B0604020202020204" pitchFamily="34" charset="0"/>
              </a:rPr>
              <a:t>sueños, la marejada </a:t>
            </a:r>
            <a:endParaRPr lang="es-ES" sz="1600" dirty="0" smtClean="0">
              <a:solidFill>
                <a:prstClr val="black"/>
              </a:solidFill>
              <a:latin typeface="Arial" panose="020B0604020202020204" pitchFamily="34" charset="0"/>
            </a:endParaRPr>
          </a:p>
          <a:p>
            <a:r>
              <a:rPr lang="es-ES" sz="1600" dirty="0" smtClean="0">
                <a:solidFill>
                  <a:prstClr val="black"/>
                </a:solidFill>
                <a:latin typeface="Arial" panose="020B0604020202020204" pitchFamily="34" charset="0"/>
              </a:rPr>
              <a:t>me </a:t>
            </a:r>
            <a:r>
              <a:rPr lang="es-ES" sz="1600" dirty="0">
                <a:solidFill>
                  <a:prstClr val="black"/>
                </a:solidFill>
                <a:latin typeface="Arial" panose="020B0604020202020204" pitchFamily="34" charset="0"/>
              </a:rPr>
              <a:t>tira del corazón. </a:t>
            </a:r>
            <a:endParaRPr lang="es-ES" sz="1600" dirty="0" smtClean="0">
              <a:solidFill>
                <a:prstClr val="black"/>
              </a:solidFill>
              <a:latin typeface="Arial" panose="020B0604020202020204" pitchFamily="34" charset="0"/>
            </a:endParaRPr>
          </a:p>
          <a:p>
            <a:r>
              <a:rPr lang="es-ES" sz="1600" dirty="0" smtClean="0">
                <a:solidFill>
                  <a:prstClr val="black"/>
                </a:solidFill>
                <a:latin typeface="Arial" panose="020B0604020202020204" pitchFamily="34" charset="0"/>
              </a:rPr>
              <a:t>Se </a:t>
            </a:r>
            <a:r>
              <a:rPr lang="es-ES" sz="1600" dirty="0">
                <a:solidFill>
                  <a:prstClr val="black"/>
                </a:solidFill>
                <a:latin typeface="Arial" panose="020B0604020202020204" pitchFamily="34" charset="0"/>
              </a:rPr>
              <a:t>lo quisiera llevar. </a:t>
            </a:r>
            <a:endParaRPr lang="es-ES" sz="1600" dirty="0" smtClean="0">
              <a:solidFill>
                <a:prstClr val="black"/>
              </a:solidFill>
              <a:latin typeface="Arial" panose="020B0604020202020204" pitchFamily="34" charset="0"/>
            </a:endParaRPr>
          </a:p>
          <a:p>
            <a:r>
              <a:rPr lang="es-ES" sz="1600" dirty="0" smtClean="0">
                <a:solidFill>
                  <a:prstClr val="black"/>
                </a:solidFill>
                <a:latin typeface="Arial" panose="020B0604020202020204" pitchFamily="34" charset="0"/>
              </a:rPr>
              <a:t>Padre</a:t>
            </a:r>
            <a:r>
              <a:rPr lang="es-ES" sz="1600" dirty="0">
                <a:solidFill>
                  <a:prstClr val="black"/>
                </a:solidFill>
                <a:latin typeface="Arial" panose="020B0604020202020204" pitchFamily="34" charset="0"/>
              </a:rPr>
              <a:t>, </a:t>
            </a:r>
            <a:r>
              <a:rPr lang="es-ES" sz="1600" dirty="0" smtClean="0">
                <a:solidFill>
                  <a:prstClr val="black"/>
                </a:solidFill>
                <a:latin typeface="Arial" panose="020B0604020202020204" pitchFamily="34" charset="0"/>
              </a:rPr>
              <a:t>¿por </a:t>
            </a:r>
            <a:r>
              <a:rPr lang="es-ES" sz="1600" dirty="0">
                <a:solidFill>
                  <a:prstClr val="black"/>
                </a:solidFill>
                <a:latin typeface="Arial" panose="020B0604020202020204" pitchFamily="34" charset="0"/>
              </a:rPr>
              <a:t>qué me </a:t>
            </a:r>
            <a:r>
              <a:rPr lang="es-ES" sz="1600" dirty="0" smtClean="0">
                <a:solidFill>
                  <a:prstClr val="black"/>
                </a:solidFill>
                <a:latin typeface="Arial" panose="020B0604020202020204" pitchFamily="34" charset="0"/>
              </a:rPr>
              <a:t>trajiste</a:t>
            </a:r>
          </a:p>
          <a:p>
            <a:r>
              <a:rPr lang="es-ES" sz="1600" dirty="0" smtClean="0">
                <a:solidFill>
                  <a:prstClr val="black"/>
                </a:solidFill>
                <a:latin typeface="Arial" panose="020B0604020202020204" pitchFamily="34" charset="0"/>
              </a:rPr>
              <a:t> </a:t>
            </a:r>
            <a:r>
              <a:rPr lang="es-ES" sz="1600" dirty="0">
                <a:solidFill>
                  <a:prstClr val="black"/>
                </a:solidFill>
                <a:latin typeface="Arial" panose="020B0604020202020204" pitchFamily="34" charset="0"/>
              </a:rPr>
              <a:t>acá? </a:t>
            </a:r>
            <a:endParaRPr lang="es-ES" sz="1600" dirty="0" smtClean="0">
              <a:solidFill>
                <a:prstClr val="black"/>
              </a:solidFill>
              <a:latin typeface="Arial" panose="020B0604020202020204" pitchFamily="34" charset="0"/>
            </a:endParaRPr>
          </a:p>
          <a:p>
            <a:endParaRPr lang="es-ES" sz="1600" dirty="0">
              <a:solidFill>
                <a:prstClr val="black"/>
              </a:solidFill>
              <a:latin typeface="Arial" panose="020B0604020202020204" pitchFamily="34" charset="0"/>
            </a:endParaRPr>
          </a:p>
          <a:p>
            <a:endParaRPr lang="es-ES" sz="1600" dirty="0" smtClean="0">
              <a:solidFill>
                <a:prstClr val="black"/>
              </a:solidFill>
              <a:latin typeface="Arial" panose="020B0604020202020204" pitchFamily="34" charset="0"/>
            </a:endParaRPr>
          </a:p>
          <a:p>
            <a:pPr algn="ctr"/>
            <a:r>
              <a:rPr lang="es-ES" sz="1600" dirty="0" smtClean="0">
                <a:solidFill>
                  <a:prstClr val="black"/>
                </a:solidFill>
                <a:latin typeface="Arial" panose="020B0604020202020204" pitchFamily="34" charset="0"/>
              </a:rPr>
              <a:t>2 </a:t>
            </a:r>
          </a:p>
          <a:p>
            <a:r>
              <a:rPr lang="es-ES" sz="1600" dirty="0" smtClean="0">
                <a:solidFill>
                  <a:prstClr val="black"/>
                </a:solidFill>
                <a:latin typeface="Arial" panose="020B0604020202020204" pitchFamily="34" charset="0"/>
              </a:rPr>
              <a:t>Gimiendo </a:t>
            </a:r>
            <a:r>
              <a:rPr lang="es-ES" sz="1600" dirty="0">
                <a:solidFill>
                  <a:prstClr val="black"/>
                </a:solidFill>
                <a:latin typeface="Arial" panose="020B0604020202020204" pitchFamily="34" charset="0"/>
              </a:rPr>
              <a:t>por ver el mar, un marinerito en tierra iza al aire este lamento: "!Ay mi blusa marinera! Siempre me la inflaba el viento al divisar la escollera". </a:t>
            </a:r>
            <a:endParaRPr lang="es-ES" sz="1600" dirty="0" smtClean="0">
              <a:solidFill>
                <a:prstClr val="black"/>
              </a:solidFill>
              <a:latin typeface="Arial" panose="020B0604020202020204" pitchFamily="34" charset="0"/>
            </a:endParaRPr>
          </a:p>
          <a:p>
            <a:pPr algn="r"/>
            <a:r>
              <a:rPr lang="es-ES" sz="1600" b="1" dirty="0" smtClean="0">
                <a:solidFill>
                  <a:prstClr val="black"/>
                </a:solidFill>
                <a:latin typeface="Arial" panose="020B0604020202020204" pitchFamily="34" charset="0"/>
              </a:rPr>
              <a:t>(</a:t>
            </a:r>
            <a:r>
              <a:rPr lang="es-ES" sz="1600" b="1" i="1" dirty="0" smtClean="0">
                <a:solidFill>
                  <a:prstClr val="black"/>
                </a:solidFill>
                <a:latin typeface="Arial" panose="020B0604020202020204" pitchFamily="34" charset="0"/>
              </a:rPr>
              <a:t>Marinero en </a:t>
            </a:r>
            <a:r>
              <a:rPr lang="es-ES" sz="1600" b="1" i="1" dirty="0" err="1" smtClean="0">
                <a:solidFill>
                  <a:prstClr val="black"/>
                </a:solidFill>
                <a:latin typeface="Arial" panose="020B0604020202020204" pitchFamily="34" charset="0"/>
              </a:rPr>
              <a:t>tiera</a:t>
            </a:r>
            <a:r>
              <a:rPr lang="es-ES" sz="1600" b="1" i="1" dirty="0" smtClean="0">
                <a:solidFill>
                  <a:prstClr val="black"/>
                </a:solidFill>
                <a:latin typeface="Arial" panose="020B0604020202020204" pitchFamily="34" charset="0"/>
              </a:rPr>
              <a:t>, </a:t>
            </a:r>
            <a:r>
              <a:rPr lang="es-ES" sz="1600" b="1" dirty="0" smtClean="0">
                <a:solidFill>
                  <a:prstClr val="black"/>
                </a:solidFill>
                <a:latin typeface="Arial" panose="020B0604020202020204" pitchFamily="34" charset="0"/>
              </a:rPr>
              <a:t>Rafael Alberti)</a:t>
            </a:r>
            <a:endParaRPr lang="es-ES" sz="1600" dirty="0">
              <a:solidFill>
                <a:prstClr val="black"/>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510" y="1412776"/>
            <a:ext cx="4805334" cy="3168352"/>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533" y="4694326"/>
            <a:ext cx="1368152" cy="2104848"/>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094" y="4618694"/>
            <a:ext cx="1383047" cy="2180480"/>
          </a:xfrm>
          <a:prstGeom prst="rect">
            <a:avLst/>
          </a:prstGeom>
        </p:spPr>
      </p:pic>
    </p:spTree>
    <p:extLst>
      <p:ext uri="{BB962C8B-B14F-4D97-AF65-F5344CB8AC3E}">
        <p14:creationId xmlns:p14="http://schemas.microsoft.com/office/powerpoint/2010/main" val="3426355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
        <p:nvSpPr>
          <p:cNvPr id="4" name="2 CuadroTexto"/>
          <p:cNvSpPr txBox="1"/>
          <p:nvPr/>
        </p:nvSpPr>
        <p:spPr>
          <a:xfrm>
            <a:off x="251520" y="1196752"/>
            <a:ext cx="2892138" cy="369332"/>
          </a:xfrm>
          <a:prstGeom prst="rect">
            <a:avLst/>
          </a:prstGeom>
          <a:noFill/>
        </p:spPr>
        <p:txBody>
          <a:bodyPr wrap="none" rtlCol="0">
            <a:spAutoFit/>
          </a:bodyPr>
          <a:lstStyle/>
          <a:p>
            <a:r>
              <a:rPr lang="es-ES" b="1" dirty="0" smtClean="0">
                <a:solidFill>
                  <a:srgbClr val="C00000"/>
                </a:solidFill>
                <a:latin typeface="Comic Sans MS" pitchFamily="66" charset="0"/>
              </a:rPr>
              <a:t>VICENTE ALEIXANDRE</a:t>
            </a:r>
            <a:endParaRPr lang="es-ES" b="1" dirty="0">
              <a:solidFill>
                <a:srgbClr val="C00000"/>
              </a:solidFill>
              <a:latin typeface="Comic Sans MS" pitchFamily="66" charset="0"/>
            </a:endParaRPr>
          </a:p>
        </p:txBody>
      </p:sp>
      <p:sp>
        <p:nvSpPr>
          <p:cNvPr id="2" name="Rectángulo 1"/>
          <p:cNvSpPr/>
          <p:nvPr/>
        </p:nvSpPr>
        <p:spPr>
          <a:xfrm>
            <a:off x="647698" y="1579095"/>
            <a:ext cx="5796510" cy="1200329"/>
          </a:xfrm>
          <a:prstGeom prst="rect">
            <a:avLst/>
          </a:prstGeom>
        </p:spPr>
        <p:txBody>
          <a:bodyPr wrap="square">
            <a:spAutoFit/>
          </a:bodyPr>
          <a:lstStyle/>
          <a:p>
            <a:pPr algn="just"/>
            <a:r>
              <a:rPr lang="es-ES" dirty="0">
                <a:latin typeface="Bookman Old Style" panose="02050604050505020204" pitchFamily="18" charset="0"/>
                <a:ea typeface="Times New Roman" panose="02020603050405020304" pitchFamily="18" charset="0"/>
              </a:rPr>
              <a:t>Su obra se caracteriza por la profundidad filosófica y humana de sus temas. Se interesa por las preocupaciones sociales y la vida del hombre común: sus miedos, sus sufrimientos...</a:t>
            </a:r>
            <a:endParaRPr lang="es-ES" dirty="0"/>
          </a:p>
        </p:txBody>
      </p:sp>
      <p:sp>
        <p:nvSpPr>
          <p:cNvPr id="6" name="Rectángulo 5"/>
          <p:cNvSpPr/>
          <p:nvPr/>
        </p:nvSpPr>
        <p:spPr>
          <a:xfrm>
            <a:off x="1100041" y="2792435"/>
            <a:ext cx="4572000" cy="729430"/>
          </a:xfrm>
          <a:prstGeom prst="rect">
            <a:avLst/>
          </a:prstGeom>
        </p:spPr>
        <p:txBody>
          <a:bodyPr>
            <a:spAutoFit/>
          </a:bodyPr>
          <a:lstStyle/>
          <a:p>
            <a:pPr marL="342900" lvl="0" indent="-342900" algn="just">
              <a:lnSpc>
                <a:spcPct val="115000"/>
              </a:lnSpc>
              <a:spcAft>
                <a:spcPts val="0"/>
              </a:spcAft>
              <a:buFont typeface="Wingdings" panose="05000000000000000000" pitchFamily="2" charset="2"/>
              <a:buChar char=""/>
            </a:pPr>
            <a:r>
              <a:rPr lang="es-ES" b="1" i="1" dirty="0">
                <a:latin typeface="Bookman Old Style" panose="02050604050505020204" pitchFamily="18" charset="0"/>
                <a:ea typeface="Times New Roman" panose="02020603050405020304" pitchFamily="18" charset="0"/>
              </a:rPr>
              <a:t>Espadas como labios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s-ES" b="1" i="1" dirty="0">
                <a:latin typeface="Bookman Old Style" panose="02050604050505020204" pitchFamily="18" charset="0"/>
                <a:ea typeface="Times New Roman" panose="02020603050405020304" pitchFamily="18" charset="0"/>
              </a:rPr>
              <a:t>La destrucción o el amor</a:t>
            </a:r>
            <a:endParaRPr lang="es-ES" sz="2000" dirty="0">
              <a:latin typeface="Times New Roman" panose="02020603050405020304" pitchFamily="18" charset="0"/>
              <a:ea typeface="Times New Roman" panose="02020603050405020304" pitchFamily="18" charset="0"/>
            </a:endParaRPr>
          </a:p>
        </p:txBody>
      </p:sp>
      <p:sp>
        <p:nvSpPr>
          <p:cNvPr id="7" name="2 CuadroTexto"/>
          <p:cNvSpPr txBox="1"/>
          <p:nvPr/>
        </p:nvSpPr>
        <p:spPr>
          <a:xfrm>
            <a:off x="280513" y="4294959"/>
            <a:ext cx="2109873" cy="369332"/>
          </a:xfrm>
          <a:prstGeom prst="rect">
            <a:avLst/>
          </a:prstGeom>
          <a:noFill/>
        </p:spPr>
        <p:txBody>
          <a:bodyPr wrap="none" rtlCol="0">
            <a:spAutoFit/>
          </a:bodyPr>
          <a:lstStyle/>
          <a:p>
            <a:r>
              <a:rPr lang="es-ES" b="1" dirty="0" smtClean="0">
                <a:solidFill>
                  <a:srgbClr val="C00000"/>
                </a:solidFill>
                <a:latin typeface="Comic Sans MS" pitchFamily="66" charset="0"/>
              </a:rPr>
              <a:t>JORGE GUILLÉN</a:t>
            </a:r>
            <a:endParaRPr lang="es-ES" b="1" dirty="0">
              <a:solidFill>
                <a:srgbClr val="C00000"/>
              </a:solidFill>
              <a:latin typeface="Comic Sans MS" pitchFamily="66" charset="0"/>
            </a:endParaRPr>
          </a:p>
        </p:txBody>
      </p:sp>
      <p:sp>
        <p:nvSpPr>
          <p:cNvPr id="8" name="Rectángulo 7"/>
          <p:cNvSpPr/>
          <p:nvPr/>
        </p:nvSpPr>
        <p:spPr>
          <a:xfrm>
            <a:off x="647698" y="4668068"/>
            <a:ext cx="7884742" cy="410882"/>
          </a:xfrm>
          <a:prstGeom prst="rect">
            <a:avLst/>
          </a:prstGeom>
        </p:spPr>
        <p:txBody>
          <a:bodyPr wrap="square">
            <a:spAutoFit/>
          </a:bodyPr>
          <a:lstStyle/>
          <a:p>
            <a:pPr algn="just">
              <a:lnSpc>
                <a:spcPct val="115000"/>
              </a:lnSpc>
              <a:spcAft>
                <a:spcPts val="0"/>
              </a:spcAft>
            </a:pPr>
            <a:r>
              <a:rPr lang="es-ES" dirty="0">
                <a:latin typeface="Bookman Old Style" panose="02050604050505020204" pitchFamily="18" charset="0"/>
                <a:ea typeface="Times New Roman" panose="02020603050405020304" pitchFamily="18" charset="0"/>
              </a:rPr>
              <a:t>Estuvo exiliado hasta el final de la dictadura.</a:t>
            </a:r>
            <a:endParaRPr lang="es-ES" sz="2000" dirty="0">
              <a:latin typeface="Times New Roman" panose="02020603050405020304" pitchFamily="18" charset="0"/>
              <a:ea typeface="Times New Roman" panose="02020603050405020304" pitchFamily="18" charset="0"/>
            </a:endParaRPr>
          </a:p>
        </p:txBody>
      </p:sp>
      <p:sp>
        <p:nvSpPr>
          <p:cNvPr id="9" name="Rectángulo 8"/>
          <p:cNvSpPr/>
          <p:nvPr/>
        </p:nvSpPr>
        <p:spPr>
          <a:xfrm>
            <a:off x="1100041" y="5176537"/>
            <a:ext cx="5632199" cy="1047979"/>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
            </a:pPr>
            <a:r>
              <a:rPr lang="es-ES" b="1" i="1" dirty="0">
                <a:latin typeface="Bookman Old Style" panose="02050604050505020204" pitchFamily="18" charset="0"/>
                <a:ea typeface="Times New Roman" panose="02020603050405020304" pitchFamily="18" charset="0"/>
              </a:rPr>
              <a:t>El aire es nuestro</a:t>
            </a:r>
            <a:r>
              <a:rPr lang="es-ES" i="1" dirty="0">
                <a:latin typeface="Bookman Old Style" panose="02050604050505020204" pitchFamily="18" charset="0"/>
                <a:ea typeface="Times New Roman" panose="02020603050405020304" pitchFamily="18" charset="0"/>
              </a:rPr>
              <a:t> </a:t>
            </a:r>
            <a:r>
              <a:rPr lang="es-ES" dirty="0">
                <a:latin typeface="Bookman Old Style" panose="02050604050505020204" pitchFamily="18" charset="0"/>
                <a:ea typeface="Times New Roman" panose="02020603050405020304" pitchFamily="18" charset="0"/>
              </a:rPr>
              <a:t> es su obra más importante. Luego la ampliará en otras ediciones a </a:t>
            </a:r>
            <a:r>
              <a:rPr lang="es-ES" b="1" i="1" dirty="0">
                <a:latin typeface="Bookman Old Style" panose="02050604050505020204" pitchFamily="18" charset="0"/>
                <a:ea typeface="Times New Roman" panose="02020603050405020304" pitchFamily="18" charset="0"/>
              </a:rPr>
              <a:t>Cántico, Clamor, Homenaje.</a:t>
            </a:r>
            <a:endParaRPr lang="es-ES" sz="2000" dirty="0">
              <a:latin typeface="Times New Roman" panose="02020603050405020304" pitchFamily="18" charset="0"/>
              <a:ea typeface="Times New Roman" panose="02020603050405020304" pitchFamily="18" charset="0"/>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381" y="1150323"/>
            <a:ext cx="2141083" cy="2961729"/>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4553" y="4327219"/>
            <a:ext cx="2033911" cy="252893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
        <p:nvSpPr>
          <p:cNvPr id="3" name="Rectangle 2"/>
          <p:cNvSpPr>
            <a:spLocks noChangeArrowheads="1"/>
          </p:cNvSpPr>
          <p:nvPr/>
        </p:nvSpPr>
        <p:spPr bwMode="auto">
          <a:xfrm>
            <a:off x="1663554" y="1021959"/>
            <a:ext cx="7480446" cy="580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2"/>
                </a:solidFill>
                <a:effectLst/>
                <a:latin typeface="Arial" panose="020B0604020202020204" pitchFamily="34" charset="0"/>
              </a:rPr>
              <a:t>Poema de amor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2"/>
                </a:solidFill>
                <a:effectLst/>
                <a:latin typeface="Arial" panose="020B0604020202020204" pitchFamily="34" charset="0"/>
              </a:rPr>
              <a:t> (</a:t>
            </a:r>
            <a:r>
              <a:rPr kumimoji="0" lang="es-ES" sz="1600" b="1" i="1" u="none" strike="noStrike" cap="none" normalizeH="0" baseline="0" dirty="0" smtClean="0">
                <a:ln>
                  <a:noFill/>
                </a:ln>
                <a:solidFill>
                  <a:schemeClr val="tx2"/>
                </a:solidFill>
                <a:effectLst/>
                <a:latin typeface="Arial" panose="020B0604020202020204" pitchFamily="34" charset="0"/>
              </a:rPr>
              <a:t> De Espadas como labios, </a:t>
            </a:r>
            <a:r>
              <a:rPr kumimoji="0" lang="es-ES" sz="1600" b="1" u="none" strike="noStrike" cap="none" normalizeH="0" baseline="0" dirty="0" smtClean="0">
                <a:ln>
                  <a:noFill/>
                </a:ln>
                <a:solidFill>
                  <a:schemeClr val="tx2"/>
                </a:solidFill>
                <a:effectLst/>
                <a:latin typeface="Arial" panose="020B0604020202020204" pitchFamily="34" charset="0"/>
              </a:rPr>
              <a:t>Vicente</a:t>
            </a:r>
            <a:r>
              <a:rPr kumimoji="0" lang="es-ES" sz="1600" b="1" u="none" strike="noStrike" cap="none" normalizeH="0" dirty="0" smtClean="0">
                <a:ln>
                  <a:noFill/>
                </a:ln>
                <a:solidFill>
                  <a:schemeClr val="tx2"/>
                </a:solidFill>
                <a:effectLst/>
                <a:latin typeface="Arial" panose="020B0604020202020204" pitchFamily="34" charset="0"/>
              </a:rPr>
              <a:t> Aleixandre</a:t>
            </a:r>
            <a:r>
              <a:rPr kumimoji="0" lang="es-ES" sz="1600" b="1" i="1" u="none" strike="noStrike" cap="none" normalizeH="0" baseline="0" dirty="0" smtClean="0">
                <a:ln>
                  <a:noFill/>
                </a:ln>
                <a:solidFill>
                  <a:schemeClr val="tx2"/>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i="0" u="none" strike="noStrike" cap="none" normalizeH="0" baseline="0" dirty="0" smtClean="0">
                <a:ln>
                  <a:noFill/>
                </a:ln>
                <a:solidFill>
                  <a:srgbClr val="7030A0"/>
                </a:solidFill>
                <a:effectLst/>
                <a:latin typeface="Arial" panose="020B0604020202020204" pitchFamily="34" charset="0"/>
              </a:rPr>
              <a:t>Te amo, sueño del viento:</a:t>
            </a:r>
            <a:br>
              <a:rPr kumimoji="0" lang="es-ES" sz="2000" i="0" u="none" strike="noStrike" cap="none" normalizeH="0" baseline="0" dirty="0" smtClean="0">
                <a:ln>
                  <a:noFill/>
                </a:ln>
                <a:solidFill>
                  <a:srgbClr val="7030A0"/>
                </a:solidFill>
                <a:effectLst/>
                <a:latin typeface="Arial" panose="020B0604020202020204" pitchFamily="34" charset="0"/>
              </a:rPr>
            </a:br>
            <a:r>
              <a:rPr kumimoji="0" lang="es-ES" sz="2000" i="0" u="none" strike="noStrike" cap="none" normalizeH="0" baseline="0" dirty="0" smtClean="0">
                <a:ln>
                  <a:noFill/>
                </a:ln>
                <a:solidFill>
                  <a:srgbClr val="7030A0"/>
                </a:solidFill>
                <a:effectLst/>
                <a:latin typeface="Arial" panose="020B0604020202020204" pitchFamily="34" charset="0"/>
              </a:rPr>
              <a:t>confluyes con mis dedos olvidados del norte</a:t>
            </a:r>
            <a:br>
              <a:rPr kumimoji="0" lang="es-ES" sz="2000" i="0" u="none" strike="noStrike" cap="none" normalizeH="0" baseline="0" dirty="0" smtClean="0">
                <a:ln>
                  <a:noFill/>
                </a:ln>
                <a:solidFill>
                  <a:srgbClr val="7030A0"/>
                </a:solidFill>
                <a:effectLst/>
                <a:latin typeface="Arial" panose="020B0604020202020204" pitchFamily="34" charset="0"/>
              </a:rPr>
            </a:br>
            <a:r>
              <a:rPr kumimoji="0" lang="es-ES" sz="2000" i="0" u="none" strike="noStrike" cap="none" normalizeH="0" baseline="0" dirty="0" smtClean="0">
                <a:ln>
                  <a:noFill/>
                </a:ln>
                <a:solidFill>
                  <a:srgbClr val="7030A0"/>
                </a:solidFill>
                <a:effectLst/>
                <a:latin typeface="Arial" panose="020B0604020202020204" pitchFamily="34" charset="0"/>
              </a:rPr>
              <a:t>en las dulces mañanas del mundo cabeza abajo</a:t>
            </a:r>
            <a:br>
              <a:rPr kumimoji="0" lang="es-ES" sz="2000" i="0" u="none" strike="noStrike" cap="none" normalizeH="0" baseline="0" dirty="0" smtClean="0">
                <a:ln>
                  <a:noFill/>
                </a:ln>
                <a:solidFill>
                  <a:srgbClr val="7030A0"/>
                </a:solidFill>
                <a:effectLst/>
                <a:latin typeface="Arial" panose="020B0604020202020204" pitchFamily="34" charset="0"/>
              </a:rPr>
            </a:br>
            <a:r>
              <a:rPr kumimoji="0" lang="es-ES" sz="2000" i="0" u="none" strike="noStrike" cap="none" normalizeH="0" baseline="0" dirty="0" smtClean="0">
                <a:ln>
                  <a:noFill/>
                </a:ln>
                <a:solidFill>
                  <a:srgbClr val="7030A0"/>
                </a:solidFill>
                <a:effectLst/>
                <a:latin typeface="Arial" panose="020B0604020202020204" pitchFamily="34" charset="0"/>
              </a:rPr>
              <a:t>cuando es fácil sonreír porque la lluvia es blanda.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i="0" u="none" strike="noStrike" cap="none" normalizeH="0" baseline="0" dirty="0" smtClean="0">
                <a:ln>
                  <a:noFill/>
                </a:ln>
                <a:solidFill>
                  <a:srgbClr val="FF0000"/>
                </a:solidFill>
                <a:effectLst/>
                <a:latin typeface="Arial" panose="020B0604020202020204" pitchFamily="34" charset="0"/>
              </a:rPr>
              <a:t>En el seno de un río viajar es delicia;</a:t>
            </a:r>
            <a:br>
              <a:rPr kumimoji="0" lang="es-ES" sz="2000" i="0" u="none" strike="noStrike" cap="none" normalizeH="0" baseline="0" dirty="0" smtClean="0">
                <a:ln>
                  <a:noFill/>
                </a:ln>
                <a:solidFill>
                  <a:srgbClr val="FF0000"/>
                </a:solidFill>
                <a:effectLst/>
                <a:latin typeface="Arial" panose="020B0604020202020204" pitchFamily="34" charset="0"/>
              </a:rPr>
            </a:br>
            <a:r>
              <a:rPr kumimoji="0" lang="es-ES" sz="2000" i="0" u="none" strike="noStrike" cap="none" normalizeH="0" baseline="0" dirty="0" smtClean="0">
                <a:ln>
                  <a:noFill/>
                </a:ln>
                <a:solidFill>
                  <a:srgbClr val="FF0000"/>
                </a:solidFill>
                <a:effectLst/>
                <a:latin typeface="Arial" panose="020B0604020202020204" pitchFamily="34" charset="0"/>
              </a:rPr>
              <a:t>oh peces amigos, decidme el secreto de los ojos abiertos,</a:t>
            </a:r>
            <a:br>
              <a:rPr kumimoji="0" lang="es-ES" sz="2000" i="0" u="none" strike="noStrike" cap="none" normalizeH="0" baseline="0" dirty="0" smtClean="0">
                <a:ln>
                  <a:noFill/>
                </a:ln>
                <a:solidFill>
                  <a:srgbClr val="FF0000"/>
                </a:solidFill>
                <a:effectLst/>
                <a:latin typeface="Arial" panose="020B0604020202020204" pitchFamily="34" charset="0"/>
              </a:rPr>
            </a:br>
            <a:r>
              <a:rPr kumimoji="0" lang="es-ES" sz="2000" i="0" u="none" strike="noStrike" cap="none" normalizeH="0" baseline="0" dirty="0" smtClean="0">
                <a:ln>
                  <a:noFill/>
                </a:ln>
                <a:solidFill>
                  <a:srgbClr val="FF0000"/>
                </a:solidFill>
                <a:effectLst/>
                <a:latin typeface="Arial" panose="020B0604020202020204" pitchFamily="34" charset="0"/>
              </a:rPr>
              <a:t>de las miradas mías que van a dar en la mar,</a:t>
            </a:r>
            <a:br>
              <a:rPr kumimoji="0" lang="es-ES" sz="2000" i="0" u="none" strike="noStrike" cap="none" normalizeH="0" baseline="0" dirty="0" smtClean="0">
                <a:ln>
                  <a:noFill/>
                </a:ln>
                <a:solidFill>
                  <a:srgbClr val="FF0000"/>
                </a:solidFill>
                <a:effectLst/>
                <a:latin typeface="Arial" panose="020B0604020202020204" pitchFamily="34" charset="0"/>
              </a:rPr>
            </a:br>
            <a:r>
              <a:rPr kumimoji="0" lang="es-ES" sz="2000" i="0" u="none" strike="noStrike" cap="none" normalizeH="0" baseline="0" dirty="0" smtClean="0">
                <a:ln>
                  <a:noFill/>
                </a:ln>
                <a:solidFill>
                  <a:srgbClr val="FF0000"/>
                </a:solidFill>
                <a:effectLst/>
                <a:latin typeface="Arial" panose="020B0604020202020204" pitchFamily="34" charset="0"/>
              </a:rPr>
              <a:t>sosteniendo las quillas de los barcos lejanos</a:t>
            </a:r>
            <a:r>
              <a:rPr kumimoji="0" lang="es-ES" sz="2000" i="0" u="none" strike="noStrike" cap="none" normalizeH="0" baseline="0" dirty="0" smtClean="0">
                <a:ln>
                  <a:noFill/>
                </a:ln>
                <a:solidFill>
                  <a:srgbClr val="990000"/>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i="0" u="none" strike="noStrike" cap="none" normalizeH="0" baseline="0" dirty="0" smtClean="0">
                <a:ln>
                  <a:noFill/>
                </a:ln>
                <a:solidFill>
                  <a:srgbClr val="00B0F0"/>
                </a:solidFill>
                <a:effectLst/>
                <a:latin typeface="Arial" panose="020B0604020202020204" pitchFamily="34" charset="0"/>
              </a:rPr>
              <a:t>Yo os amo, viajadores del mundo, los que dormís sobre el agua,</a:t>
            </a:r>
            <a:br>
              <a:rPr kumimoji="0" lang="es-ES" sz="2000" i="0" u="none" strike="noStrike" cap="none" normalizeH="0" baseline="0" dirty="0" smtClean="0">
                <a:ln>
                  <a:noFill/>
                </a:ln>
                <a:solidFill>
                  <a:srgbClr val="00B0F0"/>
                </a:solidFill>
                <a:effectLst/>
                <a:latin typeface="Arial" panose="020B0604020202020204" pitchFamily="34" charset="0"/>
              </a:rPr>
            </a:br>
            <a:r>
              <a:rPr kumimoji="0" lang="es-ES" sz="2000" i="0" u="none" strike="noStrike" cap="none" normalizeH="0" baseline="0" dirty="0" smtClean="0">
                <a:ln>
                  <a:noFill/>
                </a:ln>
                <a:solidFill>
                  <a:srgbClr val="00B0F0"/>
                </a:solidFill>
                <a:effectLst/>
                <a:latin typeface="Arial" panose="020B0604020202020204" pitchFamily="34" charset="0"/>
              </a:rPr>
              <a:t>hombres que van a América en busca de sus vestidos,</a:t>
            </a:r>
            <a:br>
              <a:rPr kumimoji="0" lang="es-ES" sz="2000" i="0" u="none" strike="noStrike" cap="none" normalizeH="0" baseline="0" dirty="0" smtClean="0">
                <a:ln>
                  <a:noFill/>
                </a:ln>
                <a:solidFill>
                  <a:srgbClr val="00B0F0"/>
                </a:solidFill>
                <a:effectLst/>
                <a:latin typeface="Arial" panose="020B0604020202020204" pitchFamily="34" charset="0"/>
              </a:rPr>
            </a:br>
            <a:r>
              <a:rPr kumimoji="0" lang="es-ES" sz="2000" i="0" u="none" strike="noStrike" cap="none" normalizeH="0" baseline="0" dirty="0" smtClean="0">
                <a:ln>
                  <a:noFill/>
                </a:ln>
                <a:solidFill>
                  <a:srgbClr val="00B0F0"/>
                </a:solidFill>
                <a:effectLst/>
                <a:latin typeface="Arial" panose="020B0604020202020204" pitchFamily="34" charset="0"/>
              </a:rPr>
              <a:t>los que dejan en la playa su desnudez dolida</a:t>
            </a:r>
            <a:br>
              <a:rPr kumimoji="0" lang="es-ES" sz="2000" i="0" u="none" strike="noStrike" cap="none" normalizeH="0" baseline="0" dirty="0" smtClean="0">
                <a:ln>
                  <a:noFill/>
                </a:ln>
                <a:solidFill>
                  <a:srgbClr val="00B0F0"/>
                </a:solidFill>
                <a:effectLst/>
                <a:latin typeface="Arial" panose="020B0604020202020204" pitchFamily="34" charset="0"/>
              </a:rPr>
            </a:br>
            <a:r>
              <a:rPr kumimoji="0" lang="es-ES" sz="2000" i="0" u="none" strike="noStrike" cap="none" normalizeH="0" baseline="0" dirty="0" smtClean="0">
                <a:ln>
                  <a:noFill/>
                </a:ln>
                <a:solidFill>
                  <a:srgbClr val="00B0F0"/>
                </a:solidFill>
                <a:effectLst/>
                <a:latin typeface="Arial" panose="020B0604020202020204" pitchFamily="34" charset="0"/>
              </a:rPr>
              <a:t>y sobre las cubiertas del barco atraen el rayo de la luna</a:t>
            </a:r>
            <a:r>
              <a:rPr kumimoji="0" lang="es-ES" i="0" u="none" strike="noStrike" cap="none" normalizeH="0" baseline="0" dirty="0" smtClean="0">
                <a:ln>
                  <a:noFill/>
                </a:ln>
                <a:solidFill>
                  <a:srgbClr val="00B0F0"/>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i="0" u="none" strike="noStrike" cap="none" normalizeH="0" baseline="0" dirty="0" smtClean="0">
                <a:ln>
                  <a:noFill/>
                </a:ln>
                <a:solidFill>
                  <a:srgbClr val="339999"/>
                </a:solidFill>
                <a:effectLst/>
                <a:latin typeface="Arial" panose="020B0604020202020204" pitchFamily="34" charset="0"/>
              </a:rPr>
              <a:t/>
            </a:r>
            <a:br>
              <a:rPr kumimoji="0" lang="es-ES" sz="1600" i="0" u="none" strike="noStrike" cap="none" normalizeH="0" baseline="0" dirty="0" smtClean="0">
                <a:ln>
                  <a:noFill/>
                </a:ln>
                <a:solidFill>
                  <a:srgbClr val="339999"/>
                </a:solidFill>
                <a:effectLst/>
                <a:latin typeface="Arial" panose="020B0604020202020204" pitchFamily="34" charset="0"/>
              </a:rPr>
            </a:br>
            <a:r>
              <a:rPr kumimoji="0" lang="es-ES" sz="900" b="1" i="0" u="none" strike="noStrike" cap="none" normalizeH="0" baseline="0" dirty="0" smtClean="0">
                <a:ln>
                  <a:noFill/>
                </a:ln>
                <a:solidFill>
                  <a:schemeClr val="tx1"/>
                </a:solidFill>
                <a:effectLst/>
                <a:latin typeface="Arial" panose="020B0604020202020204" pitchFamily="34" charset="0"/>
              </a:rPr>
              <a:t/>
            </a:r>
            <a:br>
              <a:rPr kumimoji="0" lang="es-ES" sz="900" b="1" i="0" u="none" strike="noStrike" cap="none" normalizeH="0" baseline="0" dirty="0" smtClean="0">
                <a:ln>
                  <a:noFill/>
                </a:ln>
                <a:solidFill>
                  <a:schemeClr val="tx1"/>
                </a:solidFill>
                <a:effectLst/>
                <a:latin typeface="Arial" panose="020B0604020202020204" pitchFamily="34" charset="0"/>
              </a:rPr>
            </a:b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2" y="5158889"/>
            <a:ext cx="1637005" cy="1637005"/>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268760"/>
            <a:ext cx="1211796" cy="1699111"/>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145" y="3026213"/>
            <a:ext cx="1438278" cy="191683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
        <p:nvSpPr>
          <p:cNvPr id="3" name="Rectángulo 2"/>
          <p:cNvSpPr/>
          <p:nvPr/>
        </p:nvSpPr>
        <p:spPr>
          <a:xfrm>
            <a:off x="1899916" y="1201686"/>
            <a:ext cx="6068804" cy="2585323"/>
          </a:xfrm>
          <a:prstGeom prst="rect">
            <a:avLst/>
          </a:prstGeom>
        </p:spPr>
        <p:txBody>
          <a:bodyPr wrap="square">
            <a:spAutoFit/>
          </a:bodyPr>
          <a:lstStyle/>
          <a:p>
            <a:pPr lvl="0" eaLnBrk="0" fontAlgn="base" hangingPunct="0">
              <a:spcBef>
                <a:spcPct val="0"/>
              </a:spcBef>
              <a:spcAft>
                <a:spcPct val="0"/>
              </a:spcAft>
            </a:pPr>
            <a:r>
              <a:rPr lang="es-ES" dirty="0">
                <a:solidFill>
                  <a:srgbClr val="33CC00"/>
                </a:solidFill>
                <a:latin typeface="Arial" panose="020B0604020202020204" pitchFamily="34" charset="0"/>
              </a:rPr>
              <a:t>Caminar esperando es risueño, es hermoso,</a:t>
            </a:r>
            <a:br>
              <a:rPr lang="es-ES" dirty="0">
                <a:solidFill>
                  <a:srgbClr val="33CC00"/>
                </a:solidFill>
                <a:latin typeface="Arial" panose="020B0604020202020204" pitchFamily="34" charset="0"/>
              </a:rPr>
            </a:br>
            <a:r>
              <a:rPr lang="es-ES" dirty="0">
                <a:solidFill>
                  <a:srgbClr val="33CC00"/>
                </a:solidFill>
                <a:latin typeface="Arial" panose="020B0604020202020204" pitchFamily="34" charset="0"/>
              </a:rPr>
              <a:t>la plata y el oro no han cambiado de fondo,</a:t>
            </a:r>
            <a:br>
              <a:rPr lang="es-ES" dirty="0">
                <a:solidFill>
                  <a:srgbClr val="33CC00"/>
                </a:solidFill>
                <a:latin typeface="Arial" panose="020B0604020202020204" pitchFamily="34" charset="0"/>
              </a:rPr>
            </a:br>
            <a:r>
              <a:rPr lang="es-ES" dirty="0">
                <a:solidFill>
                  <a:srgbClr val="33CC00"/>
                </a:solidFill>
                <a:latin typeface="Arial" panose="020B0604020202020204" pitchFamily="34" charset="0"/>
              </a:rPr>
              <a:t>botan sobre las ondas, sobre el lomo escamado</a:t>
            </a:r>
            <a:br>
              <a:rPr lang="es-ES" dirty="0">
                <a:solidFill>
                  <a:srgbClr val="33CC00"/>
                </a:solidFill>
                <a:latin typeface="Arial" panose="020B0604020202020204" pitchFamily="34" charset="0"/>
              </a:rPr>
            </a:br>
            <a:r>
              <a:rPr lang="es-ES" dirty="0">
                <a:solidFill>
                  <a:srgbClr val="33CC00"/>
                </a:solidFill>
                <a:latin typeface="Arial" panose="020B0604020202020204" pitchFamily="34" charset="0"/>
              </a:rPr>
              <a:t>y hacen música o sueño para los pelos más rubios</a:t>
            </a:r>
            <a:r>
              <a:rPr lang="es-ES" dirty="0" smtClean="0">
                <a:solidFill>
                  <a:srgbClr val="33CC00"/>
                </a:solidFill>
                <a:latin typeface="Arial" panose="020B0604020202020204" pitchFamily="34" charset="0"/>
              </a:rPr>
              <a:t>.</a:t>
            </a:r>
          </a:p>
          <a:p>
            <a:pPr lvl="0" eaLnBrk="0" fontAlgn="base" hangingPunct="0">
              <a:spcBef>
                <a:spcPct val="0"/>
              </a:spcBef>
              <a:spcAft>
                <a:spcPct val="0"/>
              </a:spcAft>
            </a:pPr>
            <a:endParaRPr lang="es-ES" dirty="0">
              <a:latin typeface="Arial" panose="020B0604020202020204" pitchFamily="34" charset="0"/>
            </a:endParaRPr>
          </a:p>
          <a:p>
            <a:pPr lvl="0" eaLnBrk="0" fontAlgn="base" hangingPunct="0">
              <a:spcBef>
                <a:spcPct val="0"/>
              </a:spcBef>
              <a:spcAft>
                <a:spcPct val="0"/>
              </a:spcAft>
            </a:pPr>
            <a:r>
              <a:rPr lang="es-ES" dirty="0">
                <a:solidFill>
                  <a:srgbClr val="339999"/>
                </a:solidFill>
                <a:latin typeface="Arial" panose="020B0604020202020204" pitchFamily="34" charset="0"/>
              </a:rPr>
              <a:t>Por el fondo de un río mi deseo se marcha</a:t>
            </a:r>
            <a:br>
              <a:rPr lang="es-ES" dirty="0">
                <a:solidFill>
                  <a:srgbClr val="339999"/>
                </a:solidFill>
                <a:latin typeface="Arial" panose="020B0604020202020204" pitchFamily="34" charset="0"/>
              </a:rPr>
            </a:br>
            <a:r>
              <a:rPr lang="es-ES" dirty="0">
                <a:solidFill>
                  <a:srgbClr val="339999"/>
                </a:solidFill>
                <a:latin typeface="Arial" panose="020B0604020202020204" pitchFamily="34" charset="0"/>
              </a:rPr>
              <a:t>de los pueblos innúmeros que he tenido en las yemas,</a:t>
            </a:r>
            <a:br>
              <a:rPr lang="es-ES" dirty="0">
                <a:solidFill>
                  <a:srgbClr val="339999"/>
                </a:solidFill>
                <a:latin typeface="Arial" panose="020B0604020202020204" pitchFamily="34" charset="0"/>
              </a:rPr>
            </a:br>
            <a:r>
              <a:rPr lang="es-ES" dirty="0">
                <a:solidFill>
                  <a:srgbClr val="339999"/>
                </a:solidFill>
                <a:latin typeface="Arial" panose="020B0604020202020204" pitchFamily="34" charset="0"/>
              </a:rPr>
              <a:t>esas oscuridades que vestido de negro</a:t>
            </a:r>
            <a:br>
              <a:rPr lang="es-ES" dirty="0">
                <a:solidFill>
                  <a:srgbClr val="339999"/>
                </a:solidFill>
                <a:latin typeface="Arial" panose="020B0604020202020204" pitchFamily="34" charset="0"/>
              </a:rPr>
            </a:br>
            <a:r>
              <a:rPr lang="es-ES" dirty="0">
                <a:solidFill>
                  <a:srgbClr val="339999"/>
                </a:solidFill>
                <a:latin typeface="Arial" panose="020B0604020202020204" pitchFamily="34" charset="0"/>
              </a:rPr>
              <a:t>he dejado ya lejos dibujadas en espalda.</a:t>
            </a:r>
            <a:endParaRPr lang="es-ES" dirty="0"/>
          </a:p>
        </p:txBody>
      </p:sp>
      <p:sp>
        <p:nvSpPr>
          <p:cNvPr id="4" name="Rectángulo 3"/>
          <p:cNvSpPr/>
          <p:nvPr/>
        </p:nvSpPr>
        <p:spPr>
          <a:xfrm>
            <a:off x="1899916" y="3763125"/>
            <a:ext cx="6560516" cy="2862322"/>
          </a:xfrm>
          <a:prstGeom prst="rect">
            <a:avLst/>
          </a:prstGeom>
        </p:spPr>
        <p:txBody>
          <a:bodyPr wrap="square">
            <a:spAutoFit/>
          </a:bodyPr>
          <a:lstStyle/>
          <a:p>
            <a:r>
              <a:rPr lang="es-ES" dirty="0">
                <a:solidFill>
                  <a:srgbClr val="FF0000"/>
                </a:solidFill>
              </a:rPr>
              <a:t>La esperanza es la tierra, es la mejilla</a:t>
            </a:r>
            <a:r>
              <a:rPr lang="es-ES" dirty="0" smtClean="0">
                <a:solidFill>
                  <a:srgbClr val="FF0000"/>
                </a:solidFill>
              </a:rPr>
              <a:t>,</a:t>
            </a:r>
            <a:r>
              <a:rPr lang="es-ES" dirty="0">
                <a:solidFill>
                  <a:srgbClr val="FF0000"/>
                </a:solidFill>
              </a:rPr>
              <a:t/>
            </a:r>
            <a:br>
              <a:rPr lang="es-ES" dirty="0">
                <a:solidFill>
                  <a:srgbClr val="FF0000"/>
                </a:solidFill>
              </a:rPr>
            </a:br>
            <a:r>
              <a:rPr lang="es-ES" dirty="0">
                <a:solidFill>
                  <a:srgbClr val="FF0000"/>
                </a:solidFill>
              </a:rPr>
              <a:t>es un inmenso párpado donde yo sé que existo.</a:t>
            </a:r>
            <a:br>
              <a:rPr lang="es-ES" dirty="0">
                <a:solidFill>
                  <a:srgbClr val="FF0000"/>
                </a:solidFill>
              </a:rPr>
            </a:br>
            <a:r>
              <a:rPr lang="es-ES" dirty="0">
                <a:solidFill>
                  <a:srgbClr val="FF0000"/>
                </a:solidFill>
              </a:rPr>
              <a:t>¿Te acuerdas? Para el mundo he nacido una noche</a:t>
            </a:r>
            <a:br>
              <a:rPr lang="es-ES" dirty="0">
                <a:solidFill>
                  <a:srgbClr val="FF0000"/>
                </a:solidFill>
              </a:rPr>
            </a:br>
            <a:r>
              <a:rPr lang="es-ES" dirty="0">
                <a:solidFill>
                  <a:srgbClr val="FF0000"/>
                </a:solidFill>
              </a:rPr>
              <a:t>en que era suma y resta la clave de los sueños.</a:t>
            </a:r>
            <a:r>
              <a:rPr lang="es-ES" dirty="0"/>
              <a:t/>
            </a:r>
            <a:br>
              <a:rPr lang="es-ES" dirty="0"/>
            </a:br>
            <a:r>
              <a:rPr lang="es-ES" dirty="0"/>
              <a:t/>
            </a:r>
            <a:br>
              <a:rPr lang="es-ES" dirty="0"/>
            </a:br>
            <a:r>
              <a:rPr lang="es-ES" dirty="0">
                <a:solidFill>
                  <a:srgbClr val="FF6600"/>
                </a:solidFill>
              </a:rPr>
              <a:t>Peces, árboles, piedras, corazones, medallas,</a:t>
            </a:r>
            <a:br>
              <a:rPr lang="es-ES" dirty="0">
                <a:solidFill>
                  <a:srgbClr val="FF6600"/>
                </a:solidFill>
              </a:rPr>
            </a:br>
            <a:r>
              <a:rPr lang="es-ES" dirty="0">
                <a:solidFill>
                  <a:srgbClr val="FF6600"/>
                </a:solidFill>
              </a:rPr>
              <a:t>sobre vuestras concéntricas ondas, sí, detenidas,</a:t>
            </a:r>
            <a:br>
              <a:rPr lang="es-ES" dirty="0">
                <a:solidFill>
                  <a:srgbClr val="FF6600"/>
                </a:solidFill>
              </a:rPr>
            </a:br>
            <a:r>
              <a:rPr lang="es-ES" dirty="0">
                <a:solidFill>
                  <a:srgbClr val="FF6600"/>
                </a:solidFill>
              </a:rPr>
              <a:t>yo me muevo y, si giro, me busco, oh centro, oh centro,</a:t>
            </a:r>
            <a:br>
              <a:rPr lang="es-ES" dirty="0">
                <a:solidFill>
                  <a:srgbClr val="FF6600"/>
                </a:solidFill>
              </a:rPr>
            </a:br>
            <a:r>
              <a:rPr lang="es-ES" dirty="0">
                <a:solidFill>
                  <a:srgbClr val="FF6600"/>
                </a:solidFill>
              </a:rPr>
              <a:t>camino, viajadores del mundo, del futuro existente,</a:t>
            </a:r>
            <a:br>
              <a:rPr lang="es-ES" dirty="0">
                <a:solidFill>
                  <a:srgbClr val="FF6600"/>
                </a:solidFill>
              </a:rPr>
            </a:br>
            <a:r>
              <a:rPr lang="es-ES" dirty="0">
                <a:solidFill>
                  <a:srgbClr val="FF6600"/>
                </a:solidFill>
              </a:rPr>
              <a:t>más allá de los mares, en mis pulsos que laten.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graphicFrame>
        <p:nvGraphicFramePr>
          <p:cNvPr id="2" name="Tabla 1"/>
          <p:cNvGraphicFramePr>
            <a:graphicFrameLocks noGrp="1"/>
          </p:cNvGraphicFramePr>
          <p:nvPr>
            <p:extLst>
              <p:ext uri="{D42A27DB-BD31-4B8C-83A1-F6EECF244321}">
                <p14:modId xmlns:p14="http://schemas.microsoft.com/office/powerpoint/2010/main" val="3655615362"/>
              </p:ext>
            </p:extLst>
          </p:nvPr>
        </p:nvGraphicFramePr>
        <p:xfrm>
          <a:off x="251520" y="1700808"/>
          <a:ext cx="6984776" cy="4632960"/>
        </p:xfrm>
        <a:graphic>
          <a:graphicData uri="http://schemas.openxmlformats.org/drawingml/2006/table">
            <a:tbl>
              <a:tblPr firstRow="1" firstCol="1" bandRow="1">
                <a:tableStyleId>{5C22544A-7EE6-4342-B048-85BDC9FD1C3A}</a:tableStyleId>
              </a:tblPr>
              <a:tblGrid>
                <a:gridCol w="919012"/>
                <a:gridCol w="6065764"/>
              </a:tblGrid>
              <a:tr h="1316146">
                <a:tc>
                  <a:txBody>
                    <a:bodyPr/>
                    <a:lstStyle/>
                    <a:p>
                      <a:pPr algn="just">
                        <a:spcAft>
                          <a:spcPts val="0"/>
                        </a:spcAft>
                        <a:tabLst>
                          <a:tab pos="637540" algn="l"/>
                        </a:tabLst>
                      </a:pPr>
                      <a:endParaRPr lang="es-ES" sz="1400" dirty="0" smtClean="0">
                        <a:effectLst/>
                      </a:endParaRPr>
                    </a:p>
                    <a:p>
                      <a:pPr algn="just">
                        <a:spcAft>
                          <a:spcPts val="0"/>
                        </a:spcAft>
                        <a:tabLst>
                          <a:tab pos="637540" algn="l"/>
                        </a:tabLst>
                      </a:pPr>
                      <a:endParaRPr lang="es-ES" sz="1400" dirty="0" smtClean="0">
                        <a:effectLst/>
                      </a:endParaRPr>
                    </a:p>
                    <a:p>
                      <a:pPr algn="just">
                        <a:spcAft>
                          <a:spcPts val="0"/>
                        </a:spcAft>
                        <a:tabLst>
                          <a:tab pos="637540" algn="l"/>
                        </a:tabLst>
                      </a:pPr>
                      <a:endParaRPr lang="es-ES" sz="1400" dirty="0" smtClean="0">
                        <a:effectLst/>
                      </a:endParaRPr>
                    </a:p>
                    <a:p>
                      <a:pPr algn="just">
                        <a:spcAft>
                          <a:spcPts val="0"/>
                        </a:spcAft>
                        <a:tabLst>
                          <a:tab pos="637540" algn="l"/>
                        </a:tabLst>
                      </a:pPr>
                      <a:r>
                        <a:rPr lang="es-ES" sz="1400" dirty="0" smtClean="0">
                          <a:effectLst/>
                        </a:rPr>
                        <a:t>Poesía</a:t>
                      </a:r>
                      <a:endParaRPr lang="es-E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85750" indent="-285750" algn="just">
                        <a:spcAft>
                          <a:spcPts val="0"/>
                        </a:spcAft>
                        <a:buFontTx/>
                        <a:buChar char="-"/>
                        <a:tabLst>
                          <a:tab pos="637540" algn="l"/>
                        </a:tabLst>
                      </a:pPr>
                      <a:r>
                        <a:rPr lang="es-ES" sz="1600" b="0" dirty="0" smtClean="0">
                          <a:solidFill>
                            <a:schemeClr val="tx1"/>
                          </a:solidFill>
                          <a:effectLst/>
                        </a:rPr>
                        <a:t>Destacó </a:t>
                      </a:r>
                      <a:r>
                        <a:rPr lang="es-ES" sz="1600" b="0" dirty="0">
                          <a:solidFill>
                            <a:schemeClr val="tx1"/>
                          </a:solidFill>
                          <a:effectLst/>
                        </a:rPr>
                        <a:t>tanto en poesía como en teatro. </a:t>
                      </a:r>
                      <a:endParaRPr lang="es-ES" sz="1600" b="0" dirty="0" smtClean="0">
                        <a:solidFill>
                          <a:schemeClr val="tx1"/>
                        </a:solidFill>
                        <a:effectLst/>
                      </a:endParaRPr>
                    </a:p>
                    <a:p>
                      <a:pPr marL="285750" indent="-285750" algn="just">
                        <a:spcAft>
                          <a:spcPts val="0"/>
                        </a:spcAft>
                        <a:buFontTx/>
                        <a:buChar char="-"/>
                        <a:tabLst>
                          <a:tab pos="637540" algn="l"/>
                        </a:tabLst>
                      </a:pPr>
                      <a:r>
                        <a:rPr lang="es-ES" sz="1600" b="0" dirty="0" smtClean="0">
                          <a:solidFill>
                            <a:schemeClr val="tx1"/>
                          </a:solidFill>
                          <a:effectLst/>
                        </a:rPr>
                        <a:t>Gran </a:t>
                      </a:r>
                      <a:r>
                        <a:rPr lang="es-ES" sz="1600" b="0" dirty="0">
                          <a:solidFill>
                            <a:schemeClr val="tx1"/>
                          </a:solidFill>
                          <a:effectLst/>
                        </a:rPr>
                        <a:t>importancia </a:t>
                      </a:r>
                      <a:r>
                        <a:rPr lang="es-ES" sz="1600" b="0" dirty="0" smtClean="0">
                          <a:solidFill>
                            <a:schemeClr val="tx1"/>
                          </a:solidFill>
                          <a:effectLst/>
                        </a:rPr>
                        <a:t>de </a:t>
                      </a:r>
                      <a:r>
                        <a:rPr lang="es-ES" sz="1600" b="0" dirty="0">
                          <a:solidFill>
                            <a:schemeClr val="tx1"/>
                          </a:solidFill>
                          <a:effectLst/>
                        </a:rPr>
                        <a:t>metáforas y símbolos: </a:t>
                      </a:r>
                      <a:endParaRPr lang="es-ES" sz="1600" b="0" dirty="0" smtClean="0">
                        <a:solidFill>
                          <a:schemeClr val="tx1"/>
                        </a:solidFill>
                        <a:effectLst/>
                      </a:endParaRPr>
                    </a:p>
                    <a:p>
                      <a:pPr marL="285750" indent="-285750" algn="just">
                        <a:spcAft>
                          <a:spcPts val="0"/>
                        </a:spcAft>
                        <a:buFont typeface="Arial" panose="020B0604020202020204" pitchFamily="34" charset="0"/>
                        <a:buChar char="•"/>
                        <a:tabLst>
                          <a:tab pos="637540" algn="l"/>
                        </a:tabLst>
                      </a:pPr>
                      <a:r>
                        <a:rPr lang="es-ES" sz="1600" b="0" dirty="0" smtClean="0">
                          <a:solidFill>
                            <a:schemeClr val="tx1"/>
                          </a:solidFill>
                          <a:effectLst/>
                        </a:rPr>
                        <a:t>la </a:t>
                      </a:r>
                      <a:r>
                        <a:rPr lang="es-ES" sz="1600" b="0" dirty="0">
                          <a:solidFill>
                            <a:schemeClr val="tx1"/>
                          </a:solidFill>
                          <a:effectLst/>
                        </a:rPr>
                        <a:t>sangre, la luna, el caballo... </a:t>
                      </a:r>
                      <a:endParaRPr lang="es-ES" sz="1600" b="0" dirty="0" smtClean="0">
                        <a:solidFill>
                          <a:schemeClr val="tx1"/>
                        </a:solidFill>
                        <a:effectLst/>
                      </a:endParaRPr>
                    </a:p>
                    <a:p>
                      <a:pPr marL="285750" indent="-285750" algn="just">
                        <a:spcAft>
                          <a:spcPts val="0"/>
                        </a:spcAft>
                        <a:buFont typeface="Lucida Sans Unicode" panose="020B0602030504020204" pitchFamily="34" charset="0"/>
                        <a:buChar char="₋"/>
                        <a:tabLst>
                          <a:tab pos="637540" algn="l"/>
                        </a:tabLst>
                      </a:pPr>
                      <a:r>
                        <a:rPr lang="es-ES" sz="1600" b="0" dirty="0" smtClean="0">
                          <a:solidFill>
                            <a:schemeClr val="tx1"/>
                          </a:solidFill>
                          <a:effectLst/>
                        </a:rPr>
                        <a:t>Combinó </a:t>
                      </a:r>
                      <a:r>
                        <a:rPr lang="es-ES" sz="1600" b="0" dirty="0">
                          <a:solidFill>
                            <a:schemeClr val="tx1"/>
                          </a:solidFill>
                          <a:effectLst/>
                        </a:rPr>
                        <a:t>elementos surrealistas y </a:t>
                      </a:r>
                      <a:r>
                        <a:rPr lang="es-ES" sz="1600" b="0" dirty="0" smtClean="0">
                          <a:solidFill>
                            <a:schemeClr val="tx1"/>
                          </a:solidFill>
                          <a:effectLst/>
                        </a:rPr>
                        <a:t>de </a:t>
                      </a:r>
                      <a:r>
                        <a:rPr lang="es-ES" sz="1600" b="0" dirty="0">
                          <a:solidFill>
                            <a:schemeClr val="tx1"/>
                          </a:solidFill>
                          <a:effectLst/>
                        </a:rPr>
                        <a:t>poesía tradicional.</a:t>
                      </a:r>
                    </a:p>
                    <a:p>
                      <a:pPr marL="342900" lvl="0" indent="-342900" algn="just">
                        <a:spcAft>
                          <a:spcPts val="0"/>
                        </a:spcAft>
                        <a:buFont typeface="Wingdings" panose="05000000000000000000" pitchFamily="2" charset="2"/>
                        <a:buChar char=""/>
                        <a:tabLst>
                          <a:tab pos="637540" algn="l"/>
                        </a:tabLst>
                      </a:pPr>
                      <a:r>
                        <a:rPr lang="es-ES" sz="1600" b="1" i="1" dirty="0">
                          <a:solidFill>
                            <a:schemeClr val="tx1"/>
                          </a:solidFill>
                          <a:effectLst/>
                        </a:rPr>
                        <a:t>Romancero gitano</a:t>
                      </a:r>
                    </a:p>
                    <a:p>
                      <a:pPr marL="342900" lvl="0" indent="-342900" algn="just">
                        <a:spcAft>
                          <a:spcPts val="0"/>
                        </a:spcAft>
                        <a:buFont typeface="Wingdings" panose="05000000000000000000" pitchFamily="2" charset="2"/>
                        <a:buChar char=""/>
                        <a:tabLst>
                          <a:tab pos="637540" algn="l"/>
                        </a:tabLst>
                      </a:pPr>
                      <a:r>
                        <a:rPr lang="es-ES" sz="1600" b="1" i="1" dirty="0">
                          <a:solidFill>
                            <a:schemeClr val="tx1"/>
                          </a:solidFill>
                          <a:effectLst/>
                        </a:rPr>
                        <a:t>Poema del Cante Jondo</a:t>
                      </a:r>
                    </a:p>
                    <a:p>
                      <a:pPr marL="342900" lvl="0" indent="-342900" algn="just">
                        <a:spcAft>
                          <a:spcPts val="0"/>
                        </a:spcAft>
                        <a:buFont typeface="Wingdings" panose="05000000000000000000" pitchFamily="2" charset="2"/>
                        <a:buChar char=""/>
                        <a:tabLst>
                          <a:tab pos="637540" algn="l"/>
                        </a:tabLst>
                      </a:pPr>
                      <a:r>
                        <a:rPr lang="es-ES" sz="1600" b="1" i="1" dirty="0">
                          <a:solidFill>
                            <a:schemeClr val="tx1"/>
                          </a:solidFill>
                          <a:effectLst/>
                        </a:rPr>
                        <a:t>Poeta en Nueva </a:t>
                      </a:r>
                      <a:r>
                        <a:rPr lang="es-ES" sz="1600" b="1" i="1" dirty="0" smtClean="0">
                          <a:solidFill>
                            <a:schemeClr val="tx1"/>
                          </a:solidFill>
                          <a:effectLst/>
                        </a:rPr>
                        <a:t>York</a:t>
                      </a:r>
                    </a:p>
                    <a:p>
                      <a:pPr marL="0" lvl="0" indent="0" algn="just">
                        <a:spcAft>
                          <a:spcPts val="0"/>
                        </a:spcAft>
                        <a:buFont typeface="Wingdings" panose="05000000000000000000" pitchFamily="2" charset="2"/>
                        <a:buNone/>
                        <a:tabLst>
                          <a:tab pos="637540" algn="l"/>
                        </a:tabLst>
                      </a:pPr>
                      <a:endParaRPr lang="es-ES"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2"/>
                    </a:solidFill>
                  </a:tcPr>
                </a:tc>
              </a:tr>
              <a:tr h="2068229">
                <a:tc>
                  <a:txBody>
                    <a:bodyPr/>
                    <a:lstStyle/>
                    <a:p>
                      <a:pPr algn="just">
                        <a:spcAft>
                          <a:spcPts val="0"/>
                        </a:spcAft>
                        <a:tabLst>
                          <a:tab pos="637540" algn="l"/>
                        </a:tabLst>
                      </a:pPr>
                      <a:endParaRPr lang="es-ES" sz="1400" dirty="0" smtClean="0">
                        <a:effectLst/>
                      </a:endParaRPr>
                    </a:p>
                    <a:p>
                      <a:pPr algn="just">
                        <a:spcAft>
                          <a:spcPts val="0"/>
                        </a:spcAft>
                        <a:tabLst>
                          <a:tab pos="637540" algn="l"/>
                        </a:tabLst>
                      </a:pPr>
                      <a:endParaRPr lang="es-ES" sz="1400" dirty="0" smtClean="0">
                        <a:effectLst/>
                      </a:endParaRPr>
                    </a:p>
                    <a:p>
                      <a:pPr algn="just">
                        <a:spcAft>
                          <a:spcPts val="0"/>
                        </a:spcAft>
                        <a:tabLst>
                          <a:tab pos="637540" algn="l"/>
                        </a:tabLst>
                      </a:pPr>
                      <a:endParaRPr lang="es-ES" sz="1400" dirty="0" smtClean="0">
                        <a:effectLst/>
                      </a:endParaRPr>
                    </a:p>
                    <a:p>
                      <a:pPr algn="just">
                        <a:spcAft>
                          <a:spcPts val="0"/>
                        </a:spcAft>
                        <a:tabLst>
                          <a:tab pos="637540" algn="l"/>
                        </a:tabLst>
                      </a:pPr>
                      <a:r>
                        <a:rPr lang="es-ES" sz="1400" dirty="0" smtClean="0">
                          <a:effectLst/>
                        </a:rPr>
                        <a:t>Teatro</a:t>
                      </a:r>
                      <a:endParaRPr lang="es-ES" sz="1400" dirty="0">
                        <a:effectLst/>
                      </a:endParaRPr>
                    </a:p>
                    <a:p>
                      <a:pPr algn="just">
                        <a:spcAft>
                          <a:spcPts val="0"/>
                        </a:spcAft>
                        <a:tabLst>
                          <a:tab pos="637540" algn="l"/>
                        </a:tabLst>
                      </a:pPr>
                      <a:r>
                        <a:rPr lang="es-ES" sz="1400" dirty="0">
                          <a:effectLst/>
                        </a:rPr>
                        <a:t>innovador</a:t>
                      </a:r>
                      <a:endParaRPr lang="es-E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85750" indent="-285750" algn="just">
                        <a:spcAft>
                          <a:spcPts val="0"/>
                        </a:spcAft>
                        <a:buFontTx/>
                        <a:buChar char="-"/>
                        <a:tabLst>
                          <a:tab pos="637540" algn="l"/>
                        </a:tabLst>
                      </a:pPr>
                      <a:r>
                        <a:rPr lang="es-ES" sz="1600" b="0" dirty="0" smtClean="0">
                          <a:solidFill>
                            <a:schemeClr val="tx1"/>
                          </a:solidFill>
                          <a:effectLst/>
                        </a:rPr>
                        <a:t>Abordó </a:t>
                      </a:r>
                      <a:r>
                        <a:rPr lang="es-ES" sz="1600" b="0" dirty="0">
                          <a:solidFill>
                            <a:schemeClr val="tx1"/>
                          </a:solidFill>
                          <a:effectLst/>
                        </a:rPr>
                        <a:t>los grandes asuntos del ser </a:t>
                      </a:r>
                      <a:r>
                        <a:rPr lang="es-ES" sz="1600" b="0" dirty="0" smtClean="0">
                          <a:solidFill>
                            <a:schemeClr val="tx1"/>
                          </a:solidFill>
                          <a:effectLst/>
                        </a:rPr>
                        <a:t>humano: d</a:t>
                      </a:r>
                      <a:r>
                        <a:rPr lang="es-ES" sz="1600" b="1" dirty="0" smtClean="0">
                          <a:solidFill>
                            <a:schemeClr val="tx1"/>
                          </a:solidFill>
                          <a:effectLst/>
                        </a:rPr>
                        <a:t>eseo,</a:t>
                      </a:r>
                    </a:p>
                    <a:p>
                      <a:pPr marL="0" indent="0" algn="just">
                        <a:spcAft>
                          <a:spcPts val="0"/>
                        </a:spcAft>
                        <a:buFontTx/>
                        <a:buNone/>
                        <a:tabLst>
                          <a:tab pos="637540" algn="l"/>
                        </a:tabLst>
                      </a:pPr>
                      <a:r>
                        <a:rPr lang="es-ES" sz="1600" b="1" dirty="0" smtClean="0">
                          <a:solidFill>
                            <a:schemeClr val="tx1"/>
                          </a:solidFill>
                          <a:effectLst/>
                        </a:rPr>
                        <a:t>    </a:t>
                      </a:r>
                      <a:r>
                        <a:rPr lang="es-ES" sz="1600" b="1" dirty="0">
                          <a:solidFill>
                            <a:schemeClr val="tx1"/>
                          </a:solidFill>
                          <a:effectLst/>
                        </a:rPr>
                        <a:t>pasión</a:t>
                      </a:r>
                      <a:r>
                        <a:rPr lang="es-ES" sz="1600" b="1" dirty="0" smtClean="0">
                          <a:solidFill>
                            <a:schemeClr val="tx1"/>
                          </a:solidFill>
                          <a:effectLst/>
                        </a:rPr>
                        <a:t>, lucha </a:t>
                      </a:r>
                      <a:r>
                        <a:rPr lang="es-ES" sz="1600" b="1" dirty="0">
                          <a:solidFill>
                            <a:schemeClr val="tx1"/>
                          </a:solidFill>
                          <a:effectLst/>
                        </a:rPr>
                        <a:t>contra la tiranía</a:t>
                      </a:r>
                      <a:r>
                        <a:rPr lang="es-ES" sz="1600" b="0" dirty="0" smtClean="0">
                          <a:solidFill>
                            <a:schemeClr val="tx1"/>
                          </a:solidFill>
                          <a:effectLst/>
                        </a:rPr>
                        <a:t>...</a:t>
                      </a:r>
                      <a:endParaRPr lang="es-ES" sz="1600" b="0" dirty="0">
                        <a:solidFill>
                          <a:schemeClr val="tx1"/>
                        </a:solidFill>
                        <a:effectLst/>
                      </a:endParaRPr>
                    </a:p>
                    <a:p>
                      <a:pPr marL="285750" indent="-285750" algn="just">
                        <a:spcAft>
                          <a:spcPts val="0"/>
                        </a:spcAft>
                        <a:buFontTx/>
                        <a:buChar char="-"/>
                        <a:tabLst>
                          <a:tab pos="637540" algn="l"/>
                        </a:tabLst>
                      </a:pPr>
                      <a:r>
                        <a:rPr lang="es-ES" sz="1600" b="0" dirty="0" smtClean="0">
                          <a:solidFill>
                            <a:schemeClr val="tx1"/>
                          </a:solidFill>
                          <a:effectLst/>
                        </a:rPr>
                        <a:t>Personajes </a:t>
                      </a:r>
                      <a:r>
                        <a:rPr lang="es-ES" sz="1600" b="1" dirty="0" smtClean="0">
                          <a:solidFill>
                            <a:schemeClr val="tx1"/>
                          </a:solidFill>
                          <a:effectLst/>
                        </a:rPr>
                        <a:t>conmovedores </a:t>
                      </a:r>
                      <a:r>
                        <a:rPr lang="es-ES" sz="1600" b="1" dirty="0">
                          <a:solidFill>
                            <a:schemeClr val="tx1"/>
                          </a:solidFill>
                          <a:effectLst/>
                        </a:rPr>
                        <a:t>y dramáticos </a:t>
                      </a:r>
                      <a:r>
                        <a:rPr lang="es-ES" sz="1600" b="0" dirty="0">
                          <a:solidFill>
                            <a:schemeClr val="tx1"/>
                          </a:solidFill>
                          <a:effectLst/>
                        </a:rPr>
                        <a:t>(mujeres </a:t>
                      </a:r>
                      <a:endParaRPr lang="es-ES" sz="1600" b="0" dirty="0" smtClean="0">
                        <a:solidFill>
                          <a:schemeClr val="tx1"/>
                        </a:solidFill>
                        <a:effectLst/>
                      </a:endParaRPr>
                    </a:p>
                    <a:p>
                      <a:pPr marL="0" indent="0" algn="just">
                        <a:spcAft>
                          <a:spcPts val="0"/>
                        </a:spcAft>
                        <a:buFontTx/>
                        <a:buNone/>
                        <a:tabLst>
                          <a:tab pos="637540" algn="l"/>
                        </a:tabLst>
                      </a:pPr>
                      <a:r>
                        <a:rPr lang="es-ES" sz="1600" b="0" dirty="0" smtClean="0">
                          <a:solidFill>
                            <a:schemeClr val="tx1"/>
                          </a:solidFill>
                          <a:effectLst/>
                        </a:rPr>
                        <a:t>      frustradas </a:t>
                      </a:r>
                      <a:r>
                        <a:rPr lang="es-ES" sz="1600" b="0" dirty="0">
                          <a:solidFill>
                            <a:schemeClr val="tx1"/>
                          </a:solidFill>
                          <a:effectLst/>
                        </a:rPr>
                        <a:t>en el amor, en la maternidad...)</a:t>
                      </a:r>
                    </a:p>
                    <a:p>
                      <a:pPr marL="285750" indent="-285750" algn="just">
                        <a:spcAft>
                          <a:spcPts val="0"/>
                        </a:spcAft>
                        <a:buFontTx/>
                        <a:buChar char="-"/>
                        <a:tabLst>
                          <a:tab pos="637540" algn="l"/>
                        </a:tabLst>
                      </a:pPr>
                      <a:r>
                        <a:rPr lang="es-ES" sz="1600" b="1" dirty="0" smtClean="0">
                          <a:solidFill>
                            <a:schemeClr val="tx1"/>
                          </a:solidFill>
                          <a:effectLst/>
                        </a:rPr>
                        <a:t>Estilo </a:t>
                      </a:r>
                      <a:r>
                        <a:rPr lang="es-ES" sz="1600" b="1" dirty="0">
                          <a:solidFill>
                            <a:schemeClr val="tx1"/>
                          </a:solidFill>
                          <a:effectLst/>
                        </a:rPr>
                        <a:t>sencillo, lleno de metáforas y símbolos </a:t>
                      </a:r>
                      <a:endParaRPr lang="es-ES" sz="1600" b="1" dirty="0" smtClean="0">
                        <a:solidFill>
                          <a:schemeClr val="tx1"/>
                        </a:solidFill>
                        <a:effectLst/>
                      </a:endParaRPr>
                    </a:p>
                    <a:p>
                      <a:pPr marL="0" indent="0" algn="just">
                        <a:spcAft>
                          <a:spcPts val="0"/>
                        </a:spcAft>
                        <a:buFontTx/>
                        <a:buNone/>
                        <a:tabLst>
                          <a:tab pos="637540" algn="l"/>
                        </a:tabLst>
                      </a:pPr>
                      <a:r>
                        <a:rPr lang="es-ES" sz="1600" b="1" dirty="0" smtClean="0">
                          <a:solidFill>
                            <a:schemeClr val="tx1"/>
                          </a:solidFill>
                          <a:effectLst/>
                        </a:rPr>
                        <a:t>       </a:t>
                      </a:r>
                      <a:r>
                        <a:rPr lang="es-ES" sz="1600" b="0" dirty="0" smtClean="0">
                          <a:solidFill>
                            <a:schemeClr val="tx1"/>
                          </a:solidFill>
                          <a:effectLst/>
                        </a:rPr>
                        <a:t>(</a:t>
                      </a:r>
                      <a:r>
                        <a:rPr lang="es-ES" sz="1600" b="0" dirty="0">
                          <a:solidFill>
                            <a:schemeClr val="tx1"/>
                          </a:solidFill>
                          <a:effectLst/>
                        </a:rPr>
                        <a:t>agua→ vida; luna→ muerte; el caballo→ pasión...)</a:t>
                      </a:r>
                    </a:p>
                    <a:p>
                      <a:pPr algn="just">
                        <a:spcAft>
                          <a:spcPts val="0"/>
                        </a:spcAft>
                        <a:tabLst>
                          <a:tab pos="637540" algn="l"/>
                        </a:tabLst>
                      </a:pPr>
                      <a:r>
                        <a:rPr lang="es-ES" sz="1600" b="0" dirty="0">
                          <a:solidFill>
                            <a:schemeClr val="tx1"/>
                          </a:solidFill>
                          <a:effectLst/>
                        </a:rPr>
                        <a:t>- Sus obras </a:t>
                      </a:r>
                      <a:r>
                        <a:rPr lang="es-ES" sz="1600" b="0" dirty="0" smtClean="0">
                          <a:solidFill>
                            <a:schemeClr val="tx1"/>
                          </a:solidFill>
                          <a:effectLst/>
                        </a:rPr>
                        <a:t>son </a:t>
                      </a:r>
                      <a:r>
                        <a:rPr lang="es-ES" sz="1600" b="0" dirty="0">
                          <a:solidFill>
                            <a:schemeClr val="tx1"/>
                          </a:solidFill>
                          <a:effectLst/>
                        </a:rPr>
                        <a:t>dramas universales por su gran lirismo.</a:t>
                      </a:r>
                    </a:p>
                    <a:p>
                      <a:pPr marL="342900" lvl="0" indent="-342900" algn="just">
                        <a:spcAft>
                          <a:spcPts val="0"/>
                        </a:spcAft>
                        <a:buFont typeface="Wingdings" panose="05000000000000000000" pitchFamily="2" charset="2"/>
                        <a:buChar char=""/>
                        <a:tabLst>
                          <a:tab pos="637540" algn="l"/>
                        </a:tabLst>
                      </a:pPr>
                      <a:r>
                        <a:rPr lang="es-ES" sz="1600" b="1" i="1" dirty="0">
                          <a:solidFill>
                            <a:schemeClr val="tx1"/>
                          </a:solidFill>
                          <a:effectLst/>
                        </a:rPr>
                        <a:t>Bodas de sangre</a:t>
                      </a:r>
                    </a:p>
                    <a:p>
                      <a:pPr marL="342900" lvl="0" indent="-342900" algn="just">
                        <a:spcAft>
                          <a:spcPts val="0"/>
                        </a:spcAft>
                        <a:buFont typeface="Wingdings" panose="05000000000000000000" pitchFamily="2" charset="2"/>
                        <a:buChar char=""/>
                        <a:tabLst>
                          <a:tab pos="637540" algn="l"/>
                        </a:tabLst>
                      </a:pPr>
                      <a:r>
                        <a:rPr lang="es-ES" sz="1600" b="1" i="1" dirty="0">
                          <a:solidFill>
                            <a:schemeClr val="tx1"/>
                          </a:solidFill>
                          <a:effectLst/>
                        </a:rPr>
                        <a:t>Yerma</a:t>
                      </a:r>
                    </a:p>
                    <a:p>
                      <a:pPr marL="342900" lvl="0" indent="-342900" algn="just">
                        <a:spcAft>
                          <a:spcPts val="0"/>
                        </a:spcAft>
                        <a:buFont typeface="Wingdings" panose="05000000000000000000" pitchFamily="2" charset="2"/>
                        <a:buChar char=""/>
                        <a:tabLst>
                          <a:tab pos="637540" algn="l"/>
                        </a:tabLst>
                      </a:pPr>
                      <a:r>
                        <a:rPr lang="es-ES" sz="1600" b="1" i="1" dirty="0">
                          <a:solidFill>
                            <a:schemeClr val="tx1"/>
                          </a:solidFill>
                          <a:effectLst/>
                        </a:rPr>
                        <a:t>La casa de Bernarda Alba</a:t>
                      </a:r>
                    </a:p>
                    <a:p>
                      <a:pPr marL="342900" lvl="0" indent="-342900" algn="just">
                        <a:spcAft>
                          <a:spcPts val="0"/>
                        </a:spcAft>
                        <a:buFont typeface="Wingdings" panose="05000000000000000000" pitchFamily="2" charset="2"/>
                        <a:buChar char=""/>
                        <a:tabLst>
                          <a:tab pos="637540" algn="l"/>
                        </a:tabLst>
                      </a:pPr>
                      <a:r>
                        <a:rPr lang="es-ES" sz="1600" b="1" i="1" dirty="0">
                          <a:solidFill>
                            <a:schemeClr val="tx1"/>
                          </a:solidFill>
                          <a:effectLst/>
                        </a:rPr>
                        <a:t>La zapatera prodigiosa</a:t>
                      </a:r>
                      <a:endParaRPr lang="es-ES" sz="1600" b="1"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2 CuadroTexto"/>
          <p:cNvSpPr txBox="1"/>
          <p:nvPr/>
        </p:nvSpPr>
        <p:spPr>
          <a:xfrm>
            <a:off x="251520" y="1196752"/>
            <a:ext cx="3259226" cy="369332"/>
          </a:xfrm>
          <a:prstGeom prst="rect">
            <a:avLst/>
          </a:prstGeom>
          <a:noFill/>
        </p:spPr>
        <p:txBody>
          <a:bodyPr wrap="none" rtlCol="0">
            <a:spAutoFit/>
          </a:bodyPr>
          <a:lstStyle/>
          <a:p>
            <a:r>
              <a:rPr lang="es-ES" b="1" dirty="0" smtClean="0">
                <a:solidFill>
                  <a:srgbClr val="C00000"/>
                </a:solidFill>
                <a:latin typeface="Comic Sans MS" pitchFamily="66" charset="0"/>
              </a:rPr>
              <a:t>FEDERICO GARCÍA LORCA</a:t>
            </a:r>
            <a:endParaRPr lang="es-ES" b="1" dirty="0">
              <a:solidFill>
                <a:srgbClr val="C00000"/>
              </a:solidFill>
              <a:latin typeface="Comic Sans MS" pitchFamily="66"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1400818"/>
            <a:ext cx="1806872" cy="1773064"/>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9351" y="3521964"/>
            <a:ext cx="2073817" cy="294680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590" y="4239264"/>
            <a:ext cx="1809701" cy="2607196"/>
          </a:xfrm>
          <a:prstGeom prst="rect">
            <a:avLst/>
          </a:prstGeom>
        </p:spPr>
      </p:pic>
      <p:sp>
        <p:nvSpPr>
          <p:cNvPr id="4"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
        <p:nvSpPr>
          <p:cNvPr id="6" name="Rectángulo 5"/>
          <p:cNvSpPr/>
          <p:nvPr/>
        </p:nvSpPr>
        <p:spPr>
          <a:xfrm>
            <a:off x="259702" y="1633516"/>
            <a:ext cx="3744416" cy="5355312"/>
          </a:xfrm>
          <a:prstGeom prst="rect">
            <a:avLst/>
          </a:prstGeom>
        </p:spPr>
        <p:txBody>
          <a:bodyPr wrap="square">
            <a:spAutoFit/>
          </a:bodyPr>
          <a:lstStyle/>
          <a:p>
            <a:r>
              <a:rPr lang="es-ES" dirty="0">
                <a:solidFill>
                  <a:srgbClr val="000000"/>
                </a:solidFill>
              </a:rPr>
              <a:t>Su luna de pergamino </a:t>
            </a:r>
            <a:br>
              <a:rPr lang="es-ES" dirty="0">
                <a:solidFill>
                  <a:srgbClr val="000000"/>
                </a:solidFill>
              </a:rPr>
            </a:br>
            <a:r>
              <a:rPr lang="es-ES" dirty="0">
                <a:solidFill>
                  <a:srgbClr val="000000"/>
                </a:solidFill>
              </a:rPr>
              <a:t>Preciosa tocando viene </a:t>
            </a:r>
            <a:br>
              <a:rPr lang="es-ES" dirty="0">
                <a:solidFill>
                  <a:srgbClr val="000000"/>
                </a:solidFill>
              </a:rPr>
            </a:br>
            <a:r>
              <a:rPr lang="es-ES" dirty="0">
                <a:solidFill>
                  <a:srgbClr val="000000"/>
                </a:solidFill>
              </a:rPr>
              <a:t>por un anfibio sendero </a:t>
            </a:r>
            <a:br>
              <a:rPr lang="es-ES" dirty="0">
                <a:solidFill>
                  <a:srgbClr val="000000"/>
                </a:solidFill>
              </a:rPr>
            </a:br>
            <a:r>
              <a:rPr lang="es-ES" dirty="0">
                <a:solidFill>
                  <a:srgbClr val="000000"/>
                </a:solidFill>
              </a:rPr>
              <a:t>de cristales y laureles. </a:t>
            </a:r>
            <a:br>
              <a:rPr lang="es-ES" dirty="0">
                <a:solidFill>
                  <a:srgbClr val="000000"/>
                </a:solidFill>
              </a:rPr>
            </a:br>
            <a:r>
              <a:rPr lang="es-ES" dirty="0">
                <a:solidFill>
                  <a:srgbClr val="000000"/>
                </a:solidFill>
              </a:rPr>
              <a:t>El silencio sin estrellas, </a:t>
            </a:r>
            <a:br>
              <a:rPr lang="es-ES" dirty="0">
                <a:solidFill>
                  <a:srgbClr val="000000"/>
                </a:solidFill>
              </a:rPr>
            </a:br>
            <a:r>
              <a:rPr lang="es-ES" dirty="0">
                <a:solidFill>
                  <a:srgbClr val="000000"/>
                </a:solidFill>
              </a:rPr>
              <a:t>huyendo del sonsonete, </a:t>
            </a:r>
            <a:br>
              <a:rPr lang="es-ES" dirty="0">
                <a:solidFill>
                  <a:srgbClr val="000000"/>
                </a:solidFill>
              </a:rPr>
            </a:br>
            <a:r>
              <a:rPr lang="es-ES" dirty="0">
                <a:solidFill>
                  <a:srgbClr val="000000"/>
                </a:solidFill>
              </a:rPr>
              <a:t>cae donde el mar bate y canta </a:t>
            </a:r>
            <a:br>
              <a:rPr lang="es-ES" dirty="0">
                <a:solidFill>
                  <a:srgbClr val="000000"/>
                </a:solidFill>
              </a:rPr>
            </a:br>
            <a:r>
              <a:rPr lang="es-ES" dirty="0">
                <a:solidFill>
                  <a:srgbClr val="000000"/>
                </a:solidFill>
              </a:rPr>
              <a:t>su noche llena de peces. </a:t>
            </a:r>
            <a:br>
              <a:rPr lang="es-ES" dirty="0">
                <a:solidFill>
                  <a:srgbClr val="000000"/>
                </a:solidFill>
              </a:rPr>
            </a:br>
            <a:r>
              <a:rPr lang="es-ES" dirty="0">
                <a:solidFill>
                  <a:srgbClr val="000000"/>
                </a:solidFill>
              </a:rPr>
              <a:t>En los picos de la sierra </a:t>
            </a:r>
            <a:br>
              <a:rPr lang="es-ES" dirty="0">
                <a:solidFill>
                  <a:srgbClr val="000000"/>
                </a:solidFill>
              </a:rPr>
            </a:br>
            <a:r>
              <a:rPr lang="es-ES" dirty="0">
                <a:solidFill>
                  <a:srgbClr val="000000"/>
                </a:solidFill>
              </a:rPr>
              <a:t>los carabineros duermen </a:t>
            </a:r>
            <a:br>
              <a:rPr lang="es-ES" dirty="0">
                <a:solidFill>
                  <a:srgbClr val="000000"/>
                </a:solidFill>
              </a:rPr>
            </a:br>
            <a:r>
              <a:rPr lang="es-ES" dirty="0">
                <a:solidFill>
                  <a:srgbClr val="000000"/>
                </a:solidFill>
              </a:rPr>
              <a:t>guardando las blancas torres </a:t>
            </a:r>
            <a:br>
              <a:rPr lang="es-ES" dirty="0">
                <a:solidFill>
                  <a:srgbClr val="000000"/>
                </a:solidFill>
              </a:rPr>
            </a:br>
            <a:r>
              <a:rPr lang="es-ES" dirty="0">
                <a:solidFill>
                  <a:srgbClr val="000000"/>
                </a:solidFill>
              </a:rPr>
              <a:t>donde viven los ingleses. </a:t>
            </a:r>
            <a:br>
              <a:rPr lang="es-ES" dirty="0">
                <a:solidFill>
                  <a:srgbClr val="000000"/>
                </a:solidFill>
              </a:rPr>
            </a:br>
            <a:r>
              <a:rPr lang="es-ES" dirty="0">
                <a:solidFill>
                  <a:srgbClr val="000000"/>
                </a:solidFill>
              </a:rPr>
              <a:t>Y los gitanos del agua </a:t>
            </a:r>
            <a:br>
              <a:rPr lang="es-ES" dirty="0">
                <a:solidFill>
                  <a:srgbClr val="000000"/>
                </a:solidFill>
              </a:rPr>
            </a:br>
            <a:r>
              <a:rPr lang="es-ES" dirty="0">
                <a:solidFill>
                  <a:srgbClr val="000000"/>
                </a:solidFill>
              </a:rPr>
              <a:t>levantan por distraerse, </a:t>
            </a:r>
            <a:br>
              <a:rPr lang="es-ES" dirty="0">
                <a:solidFill>
                  <a:srgbClr val="000000"/>
                </a:solidFill>
              </a:rPr>
            </a:br>
            <a:r>
              <a:rPr lang="es-ES" dirty="0">
                <a:solidFill>
                  <a:srgbClr val="000000"/>
                </a:solidFill>
              </a:rPr>
              <a:t>glorietas de caracolas </a:t>
            </a:r>
            <a:br>
              <a:rPr lang="es-ES" dirty="0">
                <a:solidFill>
                  <a:srgbClr val="000000"/>
                </a:solidFill>
              </a:rPr>
            </a:br>
            <a:r>
              <a:rPr lang="es-ES" dirty="0">
                <a:solidFill>
                  <a:srgbClr val="000000"/>
                </a:solidFill>
              </a:rPr>
              <a:t>y ramas de pino verde. </a:t>
            </a:r>
            <a:br>
              <a:rPr lang="es-ES" dirty="0">
                <a:solidFill>
                  <a:srgbClr val="000000"/>
                </a:solidFill>
              </a:rPr>
            </a:br>
            <a:r>
              <a:rPr lang="es-ES" dirty="0">
                <a:solidFill>
                  <a:srgbClr val="000000"/>
                </a:solidFill>
              </a:rPr>
              <a:t/>
            </a:r>
            <a:br>
              <a:rPr lang="es-ES" dirty="0">
                <a:solidFill>
                  <a:srgbClr val="000000"/>
                </a:solidFill>
              </a:rPr>
            </a:br>
            <a:r>
              <a:rPr lang="es-ES" dirty="0">
                <a:solidFill>
                  <a:srgbClr val="000000"/>
                </a:solidFill>
              </a:rPr>
              <a:t>* </a:t>
            </a:r>
            <a:br>
              <a:rPr lang="es-ES" dirty="0">
                <a:solidFill>
                  <a:srgbClr val="000000"/>
                </a:solidFill>
              </a:rPr>
            </a:br>
            <a:endParaRPr lang="es-ES" dirty="0"/>
          </a:p>
        </p:txBody>
      </p:sp>
      <p:sp>
        <p:nvSpPr>
          <p:cNvPr id="7" name="Rectángulo 6"/>
          <p:cNvSpPr/>
          <p:nvPr/>
        </p:nvSpPr>
        <p:spPr>
          <a:xfrm>
            <a:off x="5129808" y="1484784"/>
            <a:ext cx="3456384" cy="4524315"/>
          </a:xfrm>
          <a:prstGeom prst="rect">
            <a:avLst/>
          </a:prstGeom>
        </p:spPr>
        <p:txBody>
          <a:bodyPr wrap="square">
            <a:spAutoFit/>
          </a:bodyPr>
          <a:lstStyle/>
          <a:p>
            <a:r>
              <a:rPr lang="es-ES" dirty="0">
                <a:solidFill>
                  <a:srgbClr val="000000"/>
                </a:solidFill>
              </a:rPr>
              <a:t>Su luna de pergamino </a:t>
            </a:r>
            <a:br>
              <a:rPr lang="es-ES" dirty="0">
                <a:solidFill>
                  <a:srgbClr val="000000"/>
                </a:solidFill>
              </a:rPr>
            </a:br>
            <a:r>
              <a:rPr lang="es-ES" dirty="0">
                <a:solidFill>
                  <a:srgbClr val="000000"/>
                </a:solidFill>
              </a:rPr>
              <a:t>Preciosa tocando viene. </a:t>
            </a:r>
            <a:br>
              <a:rPr lang="es-ES" dirty="0">
                <a:solidFill>
                  <a:srgbClr val="000000"/>
                </a:solidFill>
              </a:rPr>
            </a:br>
            <a:r>
              <a:rPr lang="es-ES" dirty="0">
                <a:solidFill>
                  <a:srgbClr val="000000"/>
                </a:solidFill>
              </a:rPr>
              <a:t>Al verla se ha levantado </a:t>
            </a:r>
            <a:br>
              <a:rPr lang="es-ES" dirty="0">
                <a:solidFill>
                  <a:srgbClr val="000000"/>
                </a:solidFill>
              </a:rPr>
            </a:br>
            <a:r>
              <a:rPr lang="es-ES" dirty="0">
                <a:solidFill>
                  <a:srgbClr val="000000"/>
                </a:solidFill>
              </a:rPr>
              <a:t>el viento que nunca duerme. </a:t>
            </a:r>
            <a:br>
              <a:rPr lang="es-ES" dirty="0">
                <a:solidFill>
                  <a:srgbClr val="000000"/>
                </a:solidFill>
              </a:rPr>
            </a:br>
            <a:r>
              <a:rPr lang="es-ES" dirty="0">
                <a:solidFill>
                  <a:srgbClr val="000000"/>
                </a:solidFill>
              </a:rPr>
              <a:t>San </a:t>
            </a:r>
            <a:r>
              <a:rPr lang="es-ES" dirty="0" err="1">
                <a:solidFill>
                  <a:srgbClr val="000000"/>
                </a:solidFill>
              </a:rPr>
              <a:t>Cristobalón</a:t>
            </a:r>
            <a:r>
              <a:rPr lang="es-ES" dirty="0">
                <a:solidFill>
                  <a:srgbClr val="000000"/>
                </a:solidFill>
              </a:rPr>
              <a:t> desnudo, </a:t>
            </a:r>
            <a:br>
              <a:rPr lang="es-ES" dirty="0">
                <a:solidFill>
                  <a:srgbClr val="000000"/>
                </a:solidFill>
              </a:rPr>
            </a:br>
            <a:r>
              <a:rPr lang="es-ES" dirty="0">
                <a:solidFill>
                  <a:srgbClr val="000000"/>
                </a:solidFill>
              </a:rPr>
              <a:t>lleno de lenguas celestes, </a:t>
            </a:r>
            <a:br>
              <a:rPr lang="es-ES" dirty="0">
                <a:solidFill>
                  <a:srgbClr val="000000"/>
                </a:solidFill>
              </a:rPr>
            </a:br>
            <a:r>
              <a:rPr lang="es-ES" dirty="0">
                <a:solidFill>
                  <a:srgbClr val="000000"/>
                </a:solidFill>
              </a:rPr>
              <a:t>mira la niña tocando </a:t>
            </a:r>
            <a:br>
              <a:rPr lang="es-ES" dirty="0">
                <a:solidFill>
                  <a:srgbClr val="000000"/>
                </a:solidFill>
              </a:rPr>
            </a:br>
            <a:r>
              <a:rPr lang="es-ES" dirty="0">
                <a:solidFill>
                  <a:srgbClr val="000000"/>
                </a:solidFill>
              </a:rPr>
              <a:t>una dulce gaita ausente. </a:t>
            </a:r>
            <a:br>
              <a:rPr lang="es-ES" dirty="0">
                <a:solidFill>
                  <a:srgbClr val="000000"/>
                </a:solidFill>
              </a:rPr>
            </a:br>
            <a:r>
              <a:rPr lang="es-ES" dirty="0">
                <a:solidFill>
                  <a:srgbClr val="000000"/>
                </a:solidFill>
              </a:rPr>
              <a:t/>
            </a:r>
            <a:br>
              <a:rPr lang="es-ES" dirty="0">
                <a:solidFill>
                  <a:srgbClr val="000000"/>
                </a:solidFill>
              </a:rPr>
            </a:br>
            <a:r>
              <a:rPr lang="es-ES" dirty="0">
                <a:solidFill>
                  <a:srgbClr val="000000"/>
                </a:solidFill>
              </a:rPr>
              <a:t>Niña, deja que levante </a:t>
            </a:r>
            <a:br>
              <a:rPr lang="es-ES" dirty="0">
                <a:solidFill>
                  <a:srgbClr val="000000"/>
                </a:solidFill>
              </a:rPr>
            </a:br>
            <a:r>
              <a:rPr lang="es-ES" dirty="0">
                <a:solidFill>
                  <a:srgbClr val="000000"/>
                </a:solidFill>
              </a:rPr>
              <a:t>tu vestido para verte. </a:t>
            </a:r>
            <a:br>
              <a:rPr lang="es-ES" dirty="0">
                <a:solidFill>
                  <a:srgbClr val="000000"/>
                </a:solidFill>
              </a:rPr>
            </a:br>
            <a:r>
              <a:rPr lang="es-ES" dirty="0">
                <a:solidFill>
                  <a:srgbClr val="000000"/>
                </a:solidFill>
              </a:rPr>
              <a:t>Abre en mis dedos antiguos </a:t>
            </a:r>
            <a:br>
              <a:rPr lang="es-ES" dirty="0">
                <a:solidFill>
                  <a:srgbClr val="000000"/>
                </a:solidFill>
              </a:rPr>
            </a:br>
            <a:r>
              <a:rPr lang="es-ES" dirty="0">
                <a:solidFill>
                  <a:srgbClr val="000000"/>
                </a:solidFill>
              </a:rPr>
              <a:t>la rosa azul de tu vientre. </a:t>
            </a:r>
            <a:br>
              <a:rPr lang="es-ES" dirty="0">
                <a:solidFill>
                  <a:srgbClr val="000000"/>
                </a:solidFill>
              </a:rPr>
            </a:br>
            <a:r>
              <a:rPr lang="es-ES" dirty="0">
                <a:solidFill>
                  <a:srgbClr val="000000"/>
                </a:solidFill>
              </a:rPr>
              <a:t/>
            </a:r>
            <a:br>
              <a:rPr lang="es-ES" dirty="0">
                <a:solidFill>
                  <a:srgbClr val="000000"/>
                </a:solidFill>
              </a:rPr>
            </a:br>
            <a:r>
              <a:rPr lang="es-ES" dirty="0">
                <a:solidFill>
                  <a:srgbClr val="000000"/>
                </a:solidFill>
              </a:rPr>
              <a:t>* </a:t>
            </a:r>
            <a:br>
              <a:rPr lang="es-ES" dirty="0">
                <a:solidFill>
                  <a:srgbClr val="000000"/>
                </a:solidFill>
              </a:rPr>
            </a:br>
            <a:endParaRPr lang="es-ES" dirty="0"/>
          </a:p>
        </p:txBody>
      </p:sp>
      <p:sp>
        <p:nvSpPr>
          <p:cNvPr id="8" name="CuadroTexto 7"/>
          <p:cNvSpPr txBox="1"/>
          <p:nvPr/>
        </p:nvSpPr>
        <p:spPr>
          <a:xfrm>
            <a:off x="341067" y="1259468"/>
            <a:ext cx="4429418" cy="369332"/>
          </a:xfrm>
          <a:prstGeom prst="rect">
            <a:avLst/>
          </a:prstGeom>
          <a:noFill/>
        </p:spPr>
        <p:txBody>
          <a:bodyPr wrap="none" rtlCol="0">
            <a:spAutoFit/>
          </a:bodyPr>
          <a:lstStyle/>
          <a:p>
            <a:r>
              <a:rPr lang="es-ES" dirty="0" smtClean="0">
                <a:solidFill>
                  <a:srgbClr val="FF0000"/>
                </a:solidFill>
              </a:rPr>
              <a:t>“Preciosa y el aire”, </a:t>
            </a:r>
            <a:r>
              <a:rPr lang="es-ES" b="1" i="1" dirty="0" smtClean="0">
                <a:solidFill>
                  <a:srgbClr val="FF0000"/>
                </a:solidFill>
              </a:rPr>
              <a:t>Romancero gitano</a:t>
            </a:r>
            <a:endParaRPr lang="es-ES" dirty="0">
              <a:solidFill>
                <a:srgbClr val="FF0000"/>
              </a:solidFill>
            </a:endParaRPr>
          </a:p>
        </p:txBody>
      </p:sp>
    </p:spTree>
    <p:extLst>
      <p:ext uri="{BB962C8B-B14F-4D97-AF65-F5344CB8AC3E}">
        <p14:creationId xmlns:p14="http://schemas.microsoft.com/office/powerpoint/2010/main" val="353619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
        <p:nvSpPr>
          <p:cNvPr id="2" name="Rectángulo 1"/>
          <p:cNvSpPr/>
          <p:nvPr/>
        </p:nvSpPr>
        <p:spPr>
          <a:xfrm>
            <a:off x="539552" y="1412776"/>
            <a:ext cx="3816424" cy="5047536"/>
          </a:xfrm>
          <a:prstGeom prst="rect">
            <a:avLst/>
          </a:prstGeom>
        </p:spPr>
        <p:txBody>
          <a:bodyPr wrap="square">
            <a:spAutoFit/>
          </a:bodyPr>
          <a:lstStyle/>
          <a:p>
            <a:r>
              <a:rPr lang="es-ES" dirty="0">
                <a:solidFill>
                  <a:srgbClr val="000000"/>
                </a:solidFill>
              </a:rPr>
              <a:t>Preciosa tira el pandero </a:t>
            </a:r>
            <a:br>
              <a:rPr lang="es-ES" dirty="0">
                <a:solidFill>
                  <a:srgbClr val="000000"/>
                </a:solidFill>
              </a:rPr>
            </a:br>
            <a:r>
              <a:rPr lang="es-ES" dirty="0">
                <a:solidFill>
                  <a:srgbClr val="000000"/>
                </a:solidFill>
              </a:rPr>
              <a:t>y corre sin detenerse. </a:t>
            </a:r>
            <a:br>
              <a:rPr lang="es-ES" dirty="0">
                <a:solidFill>
                  <a:srgbClr val="000000"/>
                </a:solidFill>
              </a:rPr>
            </a:br>
            <a:r>
              <a:rPr lang="es-ES" dirty="0">
                <a:solidFill>
                  <a:srgbClr val="000000"/>
                </a:solidFill>
              </a:rPr>
              <a:t>El viento-hombrón la persigue </a:t>
            </a:r>
            <a:br>
              <a:rPr lang="es-ES" dirty="0">
                <a:solidFill>
                  <a:srgbClr val="000000"/>
                </a:solidFill>
              </a:rPr>
            </a:br>
            <a:r>
              <a:rPr lang="es-ES" dirty="0">
                <a:solidFill>
                  <a:srgbClr val="000000"/>
                </a:solidFill>
              </a:rPr>
              <a:t>con una espada caliente. </a:t>
            </a:r>
            <a:br>
              <a:rPr lang="es-ES" dirty="0">
                <a:solidFill>
                  <a:srgbClr val="000000"/>
                </a:solidFill>
              </a:rPr>
            </a:br>
            <a:r>
              <a:rPr lang="es-ES" dirty="0">
                <a:solidFill>
                  <a:srgbClr val="000000"/>
                </a:solidFill>
              </a:rPr>
              <a:t/>
            </a:r>
            <a:br>
              <a:rPr lang="es-ES" dirty="0">
                <a:solidFill>
                  <a:srgbClr val="000000"/>
                </a:solidFill>
              </a:rPr>
            </a:br>
            <a:r>
              <a:rPr lang="es-ES" dirty="0">
                <a:solidFill>
                  <a:srgbClr val="000000"/>
                </a:solidFill>
              </a:rPr>
              <a:t>Frunce su rumor el mar. </a:t>
            </a:r>
            <a:br>
              <a:rPr lang="es-ES" dirty="0">
                <a:solidFill>
                  <a:srgbClr val="000000"/>
                </a:solidFill>
              </a:rPr>
            </a:br>
            <a:r>
              <a:rPr lang="es-ES" dirty="0">
                <a:solidFill>
                  <a:srgbClr val="000000"/>
                </a:solidFill>
              </a:rPr>
              <a:t>Los olivos palidecen. </a:t>
            </a:r>
            <a:br>
              <a:rPr lang="es-ES" dirty="0">
                <a:solidFill>
                  <a:srgbClr val="000000"/>
                </a:solidFill>
              </a:rPr>
            </a:br>
            <a:r>
              <a:rPr lang="es-ES" dirty="0">
                <a:solidFill>
                  <a:srgbClr val="000000"/>
                </a:solidFill>
              </a:rPr>
              <a:t>Cantan las flautas de umbría </a:t>
            </a:r>
            <a:br>
              <a:rPr lang="es-ES" dirty="0">
                <a:solidFill>
                  <a:srgbClr val="000000"/>
                </a:solidFill>
              </a:rPr>
            </a:br>
            <a:r>
              <a:rPr lang="es-ES" dirty="0">
                <a:solidFill>
                  <a:srgbClr val="000000"/>
                </a:solidFill>
              </a:rPr>
              <a:t>y el liso gong de la nieve. </a:t>
            </a:r>
            <a:br>
              <a:rPr lang="es-ES" dirty="0">
                <a:solidFill>
                  <a:srgbClr val="000000"/>
                </a:solidFill>
              </a:rPr>
            </a:br>
            <a:r>
              <a:rPr lang="es-ES" dirty="0">
                <a:solidFill>
                  <a:srgbClr val="000000"/>
                </a:solidFill>
              </a:rPr>
              <a:t/>
            </a:r>
            <a:br>
              <a:rPr lang="es-ES" dirty="0">
                <a:solidFill>
                  <a:srgbClr val="000000"/>
                </a:solidFill>
              </a:rPr>
            </a:br>
            <a:r>
              <a:rPr lang="es-ES" dirty="0">
                <a:solidFill>
                  <a:srgbClr val="000000"/>
                </a:solidFill>
              </a:rPr>
              <a:t>¡Preciosa, corre, Preciosa, </a:t>
            </a:r>
            <a:br>
              <a:rPr lang="es-ES" dirty="0">
                <a:solidFill>
                  <a:srgbClr val="000000"/>
                </a:solidFill>
              </a:rPr>
            </a:br>
            <a:r>
              <a:rPr lang="es-ES" dirty="0">
                <a:solidFill>
                  <a:srgbClr val="000000"/>
                </a:solidFill>
              </a:rPr>
              <a:t>que te coge el viento verde! </a:t>
            </a:r>
            <a:br>
              <a:rPr lang="es-ES" dirty="0">
                <a:solidFill>
                  <a:srgbClr val="000000"/>
                </a:solidFill>
              </a:rPr>
            </a:br>
            <a:r>
              <a:rPr lang="es-ES" dirty="0">
                <a:solidFill>
                  <a:srgbClr val="000000"/>
                </a:solidFill>
              </a:rPr>
              <a:t>¡Preciosa, corre, Preciosa! </a:t>
            </a:r>
            <a:br>
              <a:rPr lang="es-ES" dirty="0">
                <a:solidFill>
                  <a:srgbClr val="000000"/>
                </a:solidFill>
              </a:rPr>
            </a:br>
            <a:r>
              <a:rPr lang="es-ES" dirty="0">
                <a:solidFill>
                  <a:srgbClr val="000000"/>
                </a:solidFill>
              </a:rPr>
              <a:t>¡Míralo por dónde viene! </a:t>
            </a:r>
            <a:br>
              <a:rPr lang="es-ES" dirty="0">
                <a:solidFill>
                  <a:srgbClr val="000000"/>
                </a:solidFill>
              </a:rPr>
            </a:br>
            <a:r>
              <a:rPr lang="es-ES" dirty="0">
                <a:solidFill>
                  <a:srgbClr val="000000"/>
                </a:solidFill>
              </a:rPr>
              <a:t>Sátiro de estrellas bajas </a:t>
            </a:r>
            <a:br>
              <a:rPr lang="es-ES" dirty="0">
                <a:solidFill>
                  <a:srgbClr val="000000"/>
                </a:solidFill>
              </a:rPr>
            </a:br>
            <a:r>
              <a:rPr lang="es-ES" dirty="0">
                <a:solidFill>
                  <a:srgbClr val="000000"/>
                </a:solidFill>
              </a:rPr>
              <a:t>con sus lenguas relucientes. </a:t>
            </a:r>
            <a:br>
              <a:rPr lang="es-ES" dirty="0">
                <a:solidFill>
                  <a:srgbClr val="000000"/>
                </a:solidFill>
              </a:rPr>
            </a:br>
            <a:r>
              <a:rPr lang="es-ES" sz="800" dirty="0">
                <a:solidFill>
                  <a:srgbClr val="000000"/>
                </a:solidFill>
              </a:rPr>
              <a:t/>
            </a:r>
            <a:br>
              <a:rPr lang="es-ES" sz="800" dirty="0">
                <a:solidFill>
                  <a:srgbClr val="000000"/>
                </a:solidFill>
              </a:rPr>
            </a:br>
            <a:r>
              <a:rPr lang="es-ES" sz="800" dirty="0">
                <a:solidFill>
                  <a:srgbClr val="000000"/>
                </a:solidFill>
              </a:rPr>
              <a:t>* </a:t>
            </a:r>
            <a:br>
              <a:rPr lang="es-ES" sz="800" dirty="0">
                <a:solidFill>
                  <a:srgbClr val="000000"/>
                </a:solidFill>
              </a:rPr>
            </a:br>
            <a:endParaRPr lang="es-ES" dirty="0"/>
          </a:p>
        </p:txBody>
      </p:sp>
      <p:sp>
        <p:nvSpPr>
          <p:cNvPr id="3" name="Rectángulo 2"/>
          <p:cNvSpPr/>
          <p:nvPr/>
        </p:nvSpPr>
        <p:spPr>
          <a:xfrm>
            <a:off x="5076056" y="1120388"/>
            <a:ext cx="4572000" cy="5632311"/>
          </a:xfrm>
          <a:prstGeom prst="rect">
            <a:avLst/>
          </a:prstGeom>
        </p:spPr>
        <p:txBody>
          <a:bodyPr>
            <a:spAutoFit/>
          </a:bodyPr>
          <a:lstStyle/>
          <a:p>
            <a:r>
              <a:rPr lang="es-ES" dirty="0">
                <a:solidFill>
                  <a:srgbClr val="000000"/>
                </a:solidFill>
              </a:rPr>
              <a:t/>
            </a:r>
            <a:br>
              <a:rPr lang="es-ES" dirty="0">
                <a:solidFill>
                  <a:srgbClr val="000000"/>
                </a:solidFill>
              </a:rPr>
            </a:br>
            <a:r>
              <a:rPr lang="es-ES" dirty="0">
                <a:solidFill>
                  <a:srgbClr val="000000"/>
                </a:solidFill>
              </a:rPr>
              <a:t>Preciosa, llena de miedo, </a:t>
            </a:r>
            <a:br>
              <a:rPr lang="es-ES" dirty="0">
                <a:solidFill>
                  <a:srgbClr val="000000"/>
                </a:solidFill>
              </a:rPr>
            </a:br>
            <a:r>
              <a:rPr lang="es-ES" dirty="0">
                <a:solidFill>
                  <a:srgbClr val="000000"/>
                </a:solidFill>
              </a:rPr>
              <a:t>entra en la casa que tiene, </a:t>
            </a:r>
            <a:br>
              <a:rPr lang="es-ES" dirty="0">
                <a:solidFill>
                  <a:srgbClr val="000000"/>
                </a:solidFill>
              </a:rPr>
            </a:br>
            <a:r>
              <a:rPr lang="es-ES" dirty="0">
                <a:solidFill>
                  <a:srgbClr val="000000"/>
                </a:solidFill>
              </a:rPr>
              <a:t>más arriba de los pinos, </a:t>
            </a:r>
            <a:br>
              <a:rPr lang="es-ES" dirty="0">
                <a:solidFill>
                  <a:srgbClr val="000000"/>
                </a:solidFill>
              </a:rPr>
            </a:br>
            <a:r>
              <a:rPr lang="es-ES" dirty="0">
                <a:solidFill>
                  <a:srgbClr val="000000"/>
                </a:solidFill>
              </a:rPr>
              <a:t>el cónsul de los ingleses. </a:t>
            </a:r>
            <a:br>
              <a:rPr lang="es-ES" dirty="0">
                <a:solidFill>
                  <a:srgbClr val="000000"/>
                </a:solidFill>
              </a:rPr>
            </a:br>
            <a:r>
              <a:rPr lang="es-ES" dirty="0">
                <a:solidFill>
                  <a:srgbClr val="000000"/>
                </a:solidFill>
              </a:rPr>
              <a:t/>
            </a:r>
            <a:br>
              <a:rPr lang="es-ES" dirty="0">
                <a:solidFill>
                  <a:srgbClr val="000000"/>
                </a:solidFill>
              </a:rPr>
            </a:br>
            <a:r>
              <a:rPr lang="es-ES" dirty="0">
                <a:solidFill>
                  <a:srgbClr val="000000"/>
                </a:solidFill>
              </a:rPr>
              <a:t>Asustados por los gritos </a:t>
            </a:r>
            <a:br>
              <a:rPr lang="es-ES" dirty="0">
                <a:solidFill>
                  <a:srgbClr val="000000"/>
                </a:solidFill>
              </a:rPr>
            </a:br>
            <a:r>
              <a:rPr lang="es-ES" dirty="0">
                <a:solidFill>
                  <a:srgbClr val="000000"/>
                </a:solidFill>
              </a:rPr>
              <a:t>tres carabineros vienen, </a:t>
            </a:r>
            <a:br>
              <a:rPr lang="es-ES" dirty="0">
                <a:solidFill>
                  <a:srgbClr val="000000"/>
                </a:solidFill>
              </a:rPr>
            </a:br>
            <a:r>
              <a:rPr lang="es-ES" dirty="0">
                <a:solidFill>
                  <a:srgbClr val="000000"/>
                </a:solidFill>
              </a:rPr>
              <a:t>sus negras capas ceñidas </a:t>
            </a:r>
            <a:br>
              <a:rPr lang="es-ES" dirty="0">
                <a:solidFill>
                  <a:srgbClr val="000000"/>
                </a:solidFill>
              </a:rPr>
            </a:br>
            <a:r>
              <a:rPr lang="es-ES" dirty="0">
                <a:solidFill>
                  <a:srgbClr val="000000"/>
                </a:solidFill>
              </a:rPr>
              <a:t>y los gorros en las sienes. </a:t>
            </a:r>
            <a:br>
              <a:rPr lang="es-ES" dirty="0">
                <a:solidFill>
                  <a:srgbClr val="000000"/>
                </a:solidFill>
              </a:rPr>
            </a:br>
            <a:r>
              <a:rPr lang="es-ES" dirty="0">
                <a:solidFill>
                  <a:srgbClr val="000000"/>
                </a:solidFill>
              </a:rPr>
              <a:t/>
            </a:r>
            <a:br>
              <a:rPr lang="es-ES" dirty="0">
                <a:solidFill>
                  <a:srgbClr val="000000"/>
                </a:solidFill>
              </a:rPr>
            </a:br>
            <a:r>
              <a:rPr lang="es-ES" dirty="0">
                <a:solidFill>
                  <a:srgbClr val="000000"/>
                </a:solidFill>
              </a:rPr>
              <a:t>El inglés da a la gitana </a:t>
            </a:r>
            <a:br>
              <a:rPr lang="es-ES" dirty="0">
                <a:solidFill>
                  <a:srgbClr val="000000"/>
                </a:solidFill>
              </a:rPr>
            </a:br>
            <a:r>
              <a:rPr lang="es-ES" dirty="0">
                <a:solidFill>
                  <a:srgbClr val="000000"/>
                </a:solidFill>
              </a:rPr>
              <a:t>un vaso de tibia leche, </a:t>
            </a:r>
            <a:br>
              <a:rPr lang="es-ES" dirty="0">
                <a:solidFill>
                  <a:srgbClr val="000000"/>
                </a:solidFill>
              </a:rPr>
            </a:br>
            <a:r>
              <a:rPr lang="es-ES" dirty="0">
                <a:solidFill>
                  <a:srgbClr val="000000"/>
                </a:solidFill>
              </a:rPr>
              <a:t>y una copa de ginebra </a:t>
            </a:r>
            <a:br>
              <a:rPr lang="es-ES" dirty="0">
                <a:solidFill>
                  <a:srgbClr val="000000"/>
                </a:solidFill>
              </a:rPr>
            </a:br>
            <a:r>
              <a:rPr lang="es-ES" dirty="0">
                <a:solidFill>
                  <a:srgbClr val="000000"/>
                </a:solidFill>
              </a:rPr>
              <a:t>que Preciosa no se bebe. </a:t>
            </a:r>
            <a:br>
              <a:rPr lang="es-ES" dirty="0">
                <a:solidFill>
                  <a:srgbClr val="000000"/>
                </a:solidFill>
              </a:rPr>
            </a:br>
            <a:r>
              <a:rPr lang="es-ES" dirty="0">
                <a:solidFill>
                  <a:srgbClr val="000000"/>
                </a:solidFill>
              </a:rPr>
              <a:t/>
            </a:r>
            <a:br>
              <a:rPr lang="es-ES" dirty="0">
                <a:solidFill>
                  <a:srgbClr val="000000"/>
                </a:solidFill>
              </a:rPr>
            </a:br>
            <a:r>
              <a:rPr lang="es-ES" dirty="0">
                <a:solidFill>
                  <a:srgbClr val="000000"/>
                </a:solidFill>
              </a:rPr>
              <a:t>Y mientras cuenta, llorando, </a:t>
            </a:r>
            <a:br>
              <a:rPr lang="es-ES" dirty="0">
                <a:solidFill>
                  <a:srgbClr val="000000"/>
                </a:solidFill>
              </a:rPr>
            </a:br>
            <a:r>
              <a:rPr lang="es-ES" dirty="0">
                <a:solidFill>
                  <a:srgbClr val="000000"/>
                </a:solidFill>
              </a:rPr>
              <a:t>su aventura a aquella gente, </a:t>
            </a:r>
            <a:br>
              <a:rPr lang="es-ES" dirty="0">
                <a:solidFill>
                  <a:srgbClr val="000000"/>
                </a:solidFill>
              </a:rPr>
            </a:br>
            <a:r>
              <a:rPr lang="es-ES" dirty="0">
                <a:solidFill>
                  <a:srgbClr val="000000"/>
                </a:solidFill>
              </a:rPr>
              <a:t>en las tejas de pizarra </a:t>
            </a:r>
            <a:br>
              <a:rPr lang="es-ES" dirty="0">
                <a:solidFill>
                  <a:srgbClr val="000000"/>
                </a:solidFill>
              </a:rPr>
            </a:br>
            <a:r>
              <a:rPr lang="es-ES" dirty="0">
                <a:solidFill>
                  <a:srgbClr val="000000"/>
                </a:solidFill>
              </a:rPr>
              <a:t>el viento, furioso, muerde.</a:t>
            </a:r>
            <a:endParaRPr lang="es-ES" dirty="0"/>
          </a:p>
        </p:txBody>
      </p:sp>
    </p:spTree>
    <p:extLst>
      <p:ext uri="{BB962C8B-B14F-4D97-AF65-F5344CB8AC3E}">
        <p14:creationId xmlns:p14="http://schemas.microsoft.com/office/powerpoint/2010/main" val="2997971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Tree>
    <p:extLst>
      <p:ext uri="{BB962C8B-B14F-4D97-AF65-F5344CB8AC3E}">
        <p14:creationId xmlns:p14="http://schemas.microsoft.com/office/powerpoint/2010/main" val="2065201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Tree>
    <p:extLst>
      <p:ext uri="{BB962C8B-B14F-4D97-AF65-F5344CB8AC3E}">
        <p14:creationId xmlns:p14="http://schemas.microsoft.com/office/powerpoint/2010/main" val="3841896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11560" y="404664"/>
            <a:ext cx="8229600" cy="1224136"/>
          </a:xfrm>
          <a:solidFill>
            <a:srgbClr val="FFC000"/>
          </a:solidFill>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es-ES" dirty="0" smtClean="0"/>
              <a:t>EL NOVECENTISMO O </a:t>
            </a:r>
            <a:br>
              <a:rPr lang="es-ES" dirty="0" smtClean="0"/>
            </a:br>
            <a:r>
              <a:rPr lang="es-ES" dirty="0" smtClean="0"/>
              <a:t>GENERACIÓN DEL 14</a:t>
            </a:r>
            <a:endParaRPr lang="es-ES" dirty="0"/>
          </a:p>
        </p:txBody>
      </p:sp>
      <p:graphicFrame>
        <p:nvGraphicFramePr>
          <p:cNvPr id="6" name="5 Tabla"/>
          <p:cNvGraphicFramePr>
            <a:graphicFrameLocks noGrp="1"/>
          </p:cNvGraphicFramePr>
          <p:nvPr/>
        </p:nvGraphicFramePr>
        <p:xfrm>
          <a:off x="611560" y="1772816"/>
          <a:ext cx="8136904" cy="4617720"/>
        </p:xfrm>
        <a:graphic>
          <a:graphicData uri="http://schemas.openxmlformats.org/drawingml/2006/table">
            <a:tbl>
              <a:tblPr firstRow="1" bandRow="1">
                <a:tableStyleId>{BC89EF96-8CEA-46FF-86C4-4CE0E7609802}</a:tableStyleId>
              </a:tblPr>
              <a:tblGrid>
                <a:gridCol w="2114549"/>
                <a:gridCol w="6022355"/>
              </a:tblGrid>
              <a:tr h="3672408">
                <a:tc>
                  <a:txBody>
                    <a:bodyPr/>
                    <a:lstStyle/>
                    <a:p>
                      <a:pPr algn="ctr"/>
                      <a:endParaRPr lang="es-ES" sz="2000" b="1" dirty="0" smtClean="0">
                        <a:latin typeface="Comic Sans MS" pitchFamily="66" charset="0"/>
                      </a:endParaRPr>
                    </a:p>
                    <a:p>
                      <a:pPr algn="ctr"/>
                      <a:endParaRPr lang="es-ES" sz="2000" b="1" dirty="0" smtClean="0">
                        <a:latin typeface="Comic Sans MS" pitchFamily="66" charset="0"/>
                      </a:endParaRPr>
                    </a:p>
                    <a:p>
                      <a:pPr algn="ctr">
                        <a:lnSpc>
                          <a:spcPct val="150000"/>
                        </a:lnSpc>
                      </a:pPr>
                      <a:r>
                        <a:rPr lang="es-ES" sz="2400" b="1" dirty="0" smtClean="0">
                          <a:solidFill>
                            <a:srgbClr val="0070C0"/>
                          </a:solidFill>
                          <a:latin typeface="Comic Sans MS" pitchFamily="66" charset="0"/>
                        </a:rPr>
                        <a:t>NUEVA FORMA</a:t>
                      </a:r>
                    </a:p>
                    <a:p>
                      <a:pPr algn="ctr">
                        <a:lnSpc>
                          <a:spcPct val="150000"/>
                        </a:lnSpc>
                      </a:pPr>
                      <a:r>
                        <a:rPr lang="es-ES" sz="2400" b="1" dirty="0" smtClean="0">
                          <a:solidFill>
                            <a:srgbClr val="0070C0"/>
                          </a:solidFill>
                          <a:latin typeface="Comic Sans MS" pitchFamily="66" charset="0"/>
                        </a:rPr>
                        <a:t>DE ENTENDER</a:t>
                      </a:r>
                    </a:p>
                    <a:p>
                      <a:pPr algn="ctr">
                        <a:lnSpc>
                          <a:spcPct val="150000"/>
                        </a:lnSpc>
                      </a:pPr>
                      <a:r>
                        <a:rPr lang="es-ES" sz="2400" b="1" dirty="0" smtClean="0">
                          <a:solidFill>
                            <a:srgbClr val="0070C0"/>
                          </a:solidFill>
                          <a:latin typeface="Comic Sans MS" pitchFamily="66" charset="0"/>
                        </a:rPr>
                        <a:t>EL ARTE</a:t>
                      </a:r>
                      <a:endParaRPr lang="es-ES" sz="2400" b="1" dirty="0">
                        <a:solidFill>
                          <a:srgbClr val="0070C0"/>
                        </a:solidFill>
                        <a:latin typeface="Comic Sans MS" pitchFamily="66" charset="0"/>
                      </a:endParaRPr>
                    </a:p>
                  </a:txBody>
                  <a:tcPr/>
                </a:tc>
                <a:tc>
                  <a:txBody>
                    <a:bodyPr/>
                    <a:lstStyle/>
                    <a:p>
                      <a:pPr marL="342900" indent="-342900" algn="just">
                        <a:lnSpc>
                          <a:spcPct val="150000"/>
                        </a:lnSpc>
                        <a:buFont typeface="+mj-lt"/>
                        <a:buAutoNum type="arabicPeriod"/>
                      </a:pPr>
                      <a:r>
                        <a:rPr lang="es-ES" dirty="0" smtClean="0">
                          <a:latin typeface="Comic Sans MS" pitchFamily="66" charset="0"/>
                        </a:rPr>
                        <a:t>Rechaza los</a:t>
                      </a:r>
                      <a:r>
                        <a:rPr lang="es-ES" baseline="0" dirty="0" smtClean="0">
                          <a:latin typeface="Comic Sans MS" pitchFamily="66" charset="0"/>
                        </a:rPr>
                        <a:t> sentimientos y el lenguaje colorista.</a:t>
                      </a:r>
                    </a:p>
                    <a:p>
                      <a:pPr marL="342900" indent="-342900" algn="just">
                        <a:lnSpc>
                          <a:spcPct val="150000"/>
                        </a:lnSpc>
                        <a:buFont typeface="+mj-lt"/>
                        <a:buAutoNum type="arabicPeriod"/>
                      </a:pPr>
                      <a:r>
                        <a:rPr lang="es-ES" baseline="0" dirty="0" smtClean="0">
                          <a:latin typeface="Comic Sans MS" pitchFamily="66" charset="0"/>
                        </a:rPr>
                        <a:t>Busca un arte de ideas basado en la </a:t>
                      </a:r>
                      <a:r>
                        <a:rPr lang="es-ES" b="1" baseline="0" dirty="0" smtClean="0">
                          <a:latin typeface="Comic Sans MS" pitchFamily="66" charset="0"/>
                        </a:rPr>
                        <a:t>originalidad.</a:t>
                      </a:r>
                      <a:endParaRPr lang="es-ES" b="0" baseline="0" dirty="0" smtClean="0">
                        <a:latin typeface="Comic Sans MS" pitchFamily="66" charset="0"/>
                      </a:endParaRPr>
                    </a:p>
                    <a:p>
                      <a:pPr marL="342900" indent="-342900" algn="just">
                        <a:lnSpc>
                          <a:spcPct val="150000"/>
                        </a:lnSpc>
                        <a:buFont typeface="+mj-lt"/>
                        <a:buAutoNum type="arabicPeriod"/>
                      </a:pPr>
                      <a:r>
                        <a:rPr lang="es-ES" b="0" baseline="0" dirty="0" smtClean="0">
                          <a:latin typeface="Comic Sans MS" pitchFamily="66" charset="0"/>
                        </a:rPr>
                        <a:t>Se elimina el subjetivismo: el autor no </a:t>
                      </a:r>
                      <a:r>
                        <a:rPr lang="es-ES" b="1" baseline="0" dirty="0" smtClean="0">
                          <a:latin typeface="Comic Sans MS" pitchFamily="66" charset="0"/>
                        </a:rPr>
                        <a:t>expresa</a:t>
                      </a:r>
                      <a:r>
                        <a:rPr lang="es-ES" b="0" baseline="0" dirty="0" smtClean="0">
                          <a:latin typeface="Comic Sans MS" pitchFamily="66" charset="0"/>
                        </a:rPr>
                        <a:t> sus sentimientos, sino </a:t>
                      </a:r>
                      <a:r>
                        <a:rPr lang="es-ES" b="1" baseline="0" dirty="0" smtClean="0">
                          <a:latin typeface="Comic Sans MS" pitchFamily="66" charset="0"/>
                        </a:rPr>
                        <a:t>sus ideas</a:t>
                      </a:r>
                      <a:r>
                        <a:rPr lang="es-ES" b="0" baseline="0" dirty="0" smtClean="0">
                          <a:latin typeface="Comic Sans MS" pitchFamily="66" charset="0"/>
                        </a:rPr>
                        <a:t>.</a:t>
                      </a:r>
                    </a:p>
                    <a:p>
                      <a:pPr marL="342900" indent="-342900" algn="just">
                        <a:lnSpc>
                          <a:spcPct val="150000"/>
                        </a:lnSpc>
                        <a:buFont typeface="+mj-lt"/>
                        <a:buAutoNum type="arabicPeriod"/>
                      </a:pPr>
                      <a:r>
                        <a:rPr lang="es-ES" b="0" baseline="0" dirty="0" smtClean="0">
                          <a:latin typeface="Comic Sans MS" pitchFamily="66" charset="0"/>
                        </a:rPr>
                        <a:t>No se refleja la belleza de las cosas, sino </a:t>
                      </a:r>
                      <a:r>
                        <a:rPr lang="es-ES" b="1" baseline="0" dirty="0" smtClean="0">
                          <a:latin typeface="Comic Sans MS" pitchFamily="66" charset="0"/>
                        </a:rPr>
                        <a:t>su auténtico significado</a:t>
                      </a:r>
                      <a:r>
                        <a:rPr lang="es-ES" b="0" baseline="0" dirty="0" smtClean="0">
                          <a:latin typeface="Comic Sans MS" pitchFamily="66" charset="0"/>
                        </a:rPr>
                        <a:t>.</a:t>
                      </a:r>
                    </a:p>
                    <a:p>
                      <a:pPr marL="342900" indent="-342900" algn="just">
                        <a:lnSpc>
                          <a:spcPct val="150000"/>
                        </a:lnSpc>
                        <a:buFont typeface="+mj-lt"/>
                        <a:buAutoNum type="arabicPeriod"/>
                      </a:pPr>
                      <a:r>
                        <a:rPr lang="es-ES" b="0" baseline="0" dirty="0" smtClean="0">
                          <a:latin typeface="Comic Sans MS" pitchFamily="66" charset="0"/>
                        </a:rPr>
                        <a:t>Muestran una </a:t>
                      </a:r>
                      <a:r>
                        <a:rPr lang="es-ES" b="1" baseline="0" dirty="0" smtClean="0">
                          <a:latin typeface="Comic Sans MS" pitchFamily="66" charset="0"/>
                        </a:rPr>
                        <a:t>actitud optimista</a:t>
                      </a:r>
                      <a:r>
                        <a:rPr lang="es-ES" b="0" baseline="0" dirty="0" smtClean="0">
                          <a:latin typeface="Comic Sans MS" pitchFamily="66" charset="0"/>
                        </a:rPr>
                        <a:t> hacia el siglo XX, unido a la </a:t>
                      </a:r>
                      <a:r>
                        <a:rPr lang="es-ES" b="1" baseline="0" dirty="0" smtClean="0">
                          <a:latin typeface="Comic Sans MS" pitchFamily="66" charset="0"/>
                        </a:rPr>
                        <a:t>tecnología</a:t>
                      </a:r>
                      <a:r>
                        <a:rPr lang="es-ES" b="0" baseline="0" dirty="0" smtClean="0">
                          <a:latin typeface="Comic Sans MS" pitchFamily="66" charset="0"/>
                        </a:rPr>
                        <a:t>, la velocidad, el deporte…</a:t>
                      </a:r>
                    </a:p>
                    <a:p>
                      <a:pPr marL="342900" indent="-342900" algn="just">
                        <a:lnSpc>
                          <a:spcPct val="150000"/>
                        </a:lnSpc>
                        <a:buFont typeface="+mj-lt"/>
                        <a:buAutoNum type="arabicPeriod"/>
                      </a:pPr>
                      <a:r>
                        <a:rPr lang="es-ES" b="0" baseline="0" dirty="0" smtClean="0">
                          <a:latin typeface="Comic Sans MS" pitchFamily="66" charset="0"/>
                        </a:rPr>
                        <a:t>En poesía, desaparece la rima, a favor del </a:t>
                      </a:r>
                      <a:r>
                        <a:rPr lang="es-ES" b="1" baseline="0" dirty="0" smtClean="0">
                          <a:latin typeface="Comic Sans MS" pitchFamily="66" charset="0"/>
                        </a:rPr>
                        <a:t>verso libre</a:t>
                      </a:r>
                      <a:r>
                        <a:rPr lang="es-ES" b="0" baseline="0" dirty="0" smtClean="0">
                          <a:latin typeface="Comic Sans MS" pitchFamily="66" charset="0"/>
                        </a:rPr>
                        <a:t>.</a:t>
                      </a:r>
                    </a:p>
                    <a:p>
                      <a:pPr marL="342900" indent="-342900" algn="just">
                        <a:lnSpc>
                          <a:spcPct val="150000"/>
                        </a:lnSpc>
                        <a:buFont typeface="+mj-lt"/>
                        <a:buAutoNum type="arabicPeriod"/>
                      </a:pPr>
                      <a:r>
                        <a:rPr lang="es-ES" b="0" baseline="0" dirty="0" smtClean="0">
                          <a:latin typeface="Comic Sans MS" pitchFamily="66" charset="0"/>
                        </a:rPr>
                        <a:t>Se usa un </a:t>
                      </a:r>
                      <a:r>
                        <a:rPr lang="es-ES" b="1" baseline="0" dirty="0" smtClean="0">
                          <a:latin typeface="Comic Sans MS" pitchFamily="66" charset="0"/>
                        </a:rPr>
                        <a:t>léxico culto</a:t>
                      </a:r>
                      <a:r>
                        <a:rPr lang="es-ES" b="0" baseline="0" dirty="0" smtClean="0">
                          <a:latin typeface="Comic Sans MS" pitchFamily="66" charset="0"/>
                        </a:rPr>
                        <a:t>. Es un arte </a:t>
                      </a:r>
                      <a:r>
                        <a:rPr lang="es-ES" b="1" baseline="0" dirty="0" smtClean="0">
                          <a:latin typeface="Comic Sans MS" pitchFamily="66" charset="0"/>
                        </a:rPr>
                        <a:t>para minorías</a:t>
                      </a:r>
                      <a:r>
                        <a:rPr lang="es-ES" b="0" baseline="0" dirty="0" smtClean="0">
                          <a:latin typeface="Comic Sans MS" pitchFamily="66" charset="0"/>
                        </a:rPr>
                        <a:t>.</a:t>
                      </a:r>
                      <a:endParaRPr lang="es-ES" dirty="0">
                        <a:latin typeface="Comic Sans MS" pitchFamily="66" charset="0"/>
                      </a:endParaRPr>
                    </a:p>
                  </a:txBody>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Tree>
    <p:extLst>
      <p:ext uri="{BB962C8B-B14F-4D97-AF65-F5344CB8AC3E}">
        <p14:creationId xmlns:p14="http://schemas.microsoft.com/office/powerpoint/2010/main" val="3006720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Tree>
    <p:extLst>
      <p:ext uri="{BB962C8B-B14F-4D97-AF65-F5344CB8AC3E}">
        <p14:creationId xmlns:p14="http://schemas.microsoft.com/office/powerpoint/2010/main" val="1277914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Tree>
    <p:extLst>
      <p:ext uri="{BB962C8B-B14F-4D97-AF65-F5344CB8AC3E}">
        <p14:creationId xmlns:p14="http://schemas.microsoft.com/office/powerpoint/2010/main" val="1973723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Tree>
    <p:extLst>
      <p:ext uri="{BB962C8B-B14F-4D97-AF65-F5344CB8AC3E}">
        <p14:creationId xmlns:p14="http://schemas.microsoft.com/office/powerpoint/2010/main" val="3302387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Tree>
    <p:extLst>
      <p:ext uri="{BB962C8B-B14F-4D97-AF65-F5344CB8AC3E}">
        <p14:creationId xmlns:p14="http://schemas.microsoft.com/office/powerpoint/2010/main" val="853328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3568" y="260648"/>
            <a:ext cx="8229600" cy="792088"/>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LA GENERACIÓN DEL 27</a:t>
            </a:r>
            <a:endParaRPr lang="es-ES" sz="4400" dirty="0"/>
          </a:p>
        </p:txBody>
      </p:sp>
    </p:spTree>
    <p:extLst>
      <p:ext uri="{BB962C8B-B14F-4D97-AF65-F5344CB8AC3E}">
        <p14:creationId xmlns:p14="http://schemas.microsoft.com/office/powerpoint/2010/main" val="2118702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S"/>
          </a:p>
        </p:txBody>
      </p:sp>
      <p:sp>
        <p:nvSpPr>
          <p:cNvPr id="3" name="Título 2"/>
          <p:cNvSpPr>
            <a:spLocks noGrp="1"/>
          </p:cNvSpPr>
          <p:nvPr>
            <p:ph type="title"/>
          </p:nvPr>
        </p:nvSpPr>
        <p:spPr/>
        <p:txBody>
          <a:bodyPr/>
          <a:lstStyle/>
          <a:p>
            <a:endParaRPr lang="es-ES"/>
          </a:p>
        </p:txBody>
      </p:sp>
    </p:spTree>
    <p:extLst>
      <p:ext uri="{BB962C8B-B14F-4D97-AF65-F5344CB8AC3E}">
        <p14:creationId xmlns:p14="http://schemas.microsoft.com/office/powerpoint/2010/main" val="3038445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S"/>
          </a:p>
        </p:txBody>
      </p:sp>
      <p:sp>
        <p:nvSpPr>
          <p:cNvPr id="3" name="Título 2"/>
          <p:cNvSpPr>
            <a:spLocks noGrp="1"/>
          </p:cNvSpPr>
          <p:nvPr>
            <p:ph type="title"/>
          </p:nvPr>
        </p:nvSpPr>
        <p:spPr/>
        <p:txBody>
          <a:bodyPr/>
          <a:lstStyle/>
          <a:p>
            <a:endParaRPr lang="es-ES"/>
          </a:p>
        </p:txBody>
      </p:sp>
    </p:spTree>
    <p:extLst>
      <p:ext uri="{BB962C8B-B14F-4D97-AF65-F5344CB8AC3E}">
        <p14:creationId xmlns:p14="http://schemas.microsoft.com/office/powerpoint/2010/main" val="119510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556792"/>
            <a:ext cx="4572000" cy="1908215"/>
          </a:xfrm>
          <a:prstGeom prst="rect">
            <a:avLst/>
          </a:prstGeom>
        </p:spPr>
        <p:txBody>
          <a:bodyPr>
            <a:spAutoFit/>
          </a:bodyPr>
          <a:lstStyle/>
          <a:p>
            <a:pPr algn="ctr"/>
            <a:r>
              <a:rPr lang="es-ES" sz="2800" b="1" dirty="0" smtClean="0">
                <a:solidFill>
                  <a:srgbClr val="FF0000"/>
                </a:solidFill>
                <a:latin typeface="Comic Sans MS" pitchFamily="66" charset="0"/>
              </a:rPr>
              <a:t>ORTEGA Y GASSET</a:t>
            </a:r>
            <a:r>
              <a:rPr lang="es-ES" sz="2400" b="1" dirty="0" smtClean="0">
                <a:latin typeface="Comic Sans MS" pitchFamily="66" charset="0"/>
              </a:rPr>
              <a:t>:</a:t>
            </a:r>
          </a:p>
          <a:p>
            <a:pPr algn="ctr"/>
            <a:endParaRPr lang="es-ES" dirty="0" smtClean="0">
              <a:latin typeface="Comic Sans MS" pitchFamily="66" charset="0"/>
            </a:endParaRPr>
          </a:p>
          <a:p>
            <a:pPr algn="just">
              <a:buFontTx/>
              <a:buChar char="-"/>
            </a:pPr>
            <a:r>
              <a:rPr lang="es-ES" dirty="0" smtClean="0">
                <a:latin typeface="Comic Sans MS" pitchFamily="66" charset="0"/>
              </a:rPr>
              <a:t>Filósofo y ensayista </a:t>
            </a:r>
          </a:p>
          <a:p>
            <a:pPr algn="just"/>
            <a:endParaRPr lang="es-ES" dirty="0" smtClean="0">
              <a:latin typeface="Comic Sans MS" pitchFamily="66" charset="0"/>
            </a:endParaRPr>
          </a:p>
          <a:p>
            <a:pPr algn="just"/>
            <a:r>
              <a:rPr lang="es-ES" i="1" dirty="0" smtClean="0">
                <a:latin typeface="Comic Sans MS" pitchFamily="66" charset="0"/>
              </a:rPr>
              <a:t>	España invertebrada	</a:t>
            </a:r>
          </a:p>
          <a:p>
            <a:pPr algn="just"/>
            <a:r>
              <a:rPr lang="es-ES" i="1" dirty="0" smtClean="0">
                <a:latin typeface="Comic Sans MS" pitchFamily="66" charset="0"/>
              </a:rPr>
              <a:t>	La deshumanización del arte</a:t>
            </a:r>
          </a:p>
        </p:txBody>
      </p:sp>
      <p:pic>
        <p:nvPicPr>
          <p:cNvPr id="44036" name="Picture 4" descr="http://lafrasedeldia.com.es/wp-content/uploads/2013/02/Ortega-y-Gasset-02.jpg">
            <a:hlinkClick r:id="rId2"/>
          </p:cNvPr>
          <p:cNvPicPr>
            <a:picLocks noChangeAspect="1" noChangeArrowheads="1"/>
          </p:cNvPicPr>
          <p:nvPr/>
        </p:nvPicPr>
        <p:blipFill>
          <a:blip r:embed="rId3" cstate="print"/>
          <a:srcRect/>
          <a:stretch>
            <a:fillRect/>
          </a:stretch>
        </p:blipFill>
        <p:spPr bwMode="auto">
          <a:xfrm>
            <a:off x="4788024" y="1556792"/>
            <a:ext cx="3924300" cy="2362200"/>
          </a:xfrm>
          <a:prstGeom prst="rect">
            <a:avLst/>
          </a:prstGeom>
          <a:noFill/>
        </p:spPr>
      </p:pic>
      <p:pic>
        <p:nvPicPr>
          <p:cNvPr id="44040" name="Picture 8" descr="http://3.bp.blogspot.com/-ZpiNJdatHQA/UAGUdhLrqqI/AAAAAAAAA0w/tPVa4UnubcI/s1600/Ortega+y+Gasset-Yo+y+mi+Circunstancia.JPG">
            <a:hlinkClick r:id="rId4"/>
          </p:cNvPr>
          <p:cNvPicPr>
            <a:picLocks noChangeAspect="1" noChangeArrowheads="1"/>
          </p:cNvPicPr>
          <p:nvPr/>
        </p:nvPicPr>
        <p:blipFill>
          <a:blip r:embed="rId5" cstate="print"/>
          <a:srcRect/>
          <a:stretch>
            <a:fillRect/>
          </a:stretch>
        </p:blipFill>
        <p:spPr bwMode="auto">
          <a:xfrm>
            <a:off x="3491880" y="4077072"/>
            <a:ext cx="4464496" cy="2442059"/>
          </a:xfrm>
          <a:prstGeom prst="rect">
            <a:avLst/>
          </a:prstGeom>
          <a:noFill/>
        </p:spPr>
      </p:pic>
      <p:sp>
        <p:nvSpPr>
          <p:cNvPr id="12" name="1 Título"/>
          <p:cNvSpPr txBox="1">
            <a:spLocks/>
          </p:cNvSpPr>
          <p:nvPr/>
        </p:nvSpPr>
        <p:spPr>
          <a:xfrm>
            <a:off x="611560" y="404664"/>
            <a:ext cx="8229600" cy="720080"/>
          </a:xfrm>
          <a:prstGeom prst="rect">
            <a:avLst/>
          </a:prstGeom>
          <a:solidFill>
            <a:srgbClr val="FFC000"/>
          </a:solidFill>
        </p:spPr>
        <p:style>
          <a:lnRef idx="3">
            <a:schemeClr val="lt1"/>
          </a:lnRef>
          <a:fillRef idx="1">
            <a:schemeClr val="accent3"/>
          </a:fillRef>
          <a:effectRef idx="1">
            <a:schemeClr val="accent3"/>
          </a:effectRef>
          <a:fontRef idx="minor">
            <a:schemeClr val="lt1"/>
          </a:fontRef>
        </p:style>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smtClean="0">
                <a:ln>
                  <a:noFill/>
                </a:ln>
                <a:solidFill>
                  <a:schemeClr val="lt1"/>
                </a:solidFill>
                <a:effectLst>
                  <a:outerShdw blurRad="31750" dist="25400" dir="5400000" algn="tl" rotWithShape="0">
                    <a:srgbClr val="000000">
                      <a:alpha val="25000"/>
                    </a:srgbClr>
                  </a:outerShdw>
                </a:effectLst>
                <a:uLnTx/>
                <a:uFillTx/>
                <a:latin typeface="+mn-lt"/>
                <a:ea typeface="+mn-ea"/>
                <a:cs typeface="+mn-cs"/>
              </a:rPr>
              <a:t>EL NOVECENTISMO O GENERACIÓN DEL 14</a:t>
            </a:r>
            <a:endParaRPr kumimoji="0" lang="es-ES" sz="2800" b="1" i="0" u="none" strike="noStrike" kern="1200" cap="none" spc="0" normalizeH="0" baseline="0" noProof="0" dirty="0">
              <a:ln>
                <a:noFill/>
              </a:ln>
              <a:solidFill>
                <a:schemeClr val="lt1"/>
              </a:solidFill>
              <a:effectLst>
                <a:outerShdw blurRad="31750" dist="25400" dir="5400000" algn="tl" rotWithShape="0">
                  <a:srgbClr val="000000">
                    <a:alpha val="25000"/>
                  </a:srgbClr>
                </a:outerShdw>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11560" y="404664"/>
            <a:ext cx="8229600" cy="720080"/>
          </a:xfrm>
          <a:solidFill>
            <a:srgbClr val="FFC000"/>
          </a:solidFill>
        </p:spPr>
        <p:style>
          <a:lnRef idx="3">
            <a:schemeClr val="lt1"/>
          </a:lnRef>
          <a:fillRef idx="1">
            <a:schemeClr val="accent3"/>
          </a:fillRef>
          <a:effectRef idx="1">
            <a:schemeClr val="accent3"/>
          </a:effectRef>
          <a:fontRef idx="minor">
            <a:schemeClr val="lt1"/>
          </a:fontRef>
        </p:style>
        <p:txBody>
          <a:bodyPr>
            <a:normAutofit/>
          </a:bodyPr>
          <a:lstStyle/>
          <a:p>
            <a:pPr algn="ctr"/>
            <a:r>
              <a:rPr lang="es-ES" sz="2800" dirty="0" smtClean="0"/>
              <a:t>EL NOVECENTISMO O GENERACIÓN DEL 14</a:t>
            </a:r>
            <a:endParaRPr lang="es-ES" sz="2800" dirty="0"/>
          </a:p>
        </p:txBody>
      </p:sp>
      <p:pic>
        <p:nvPicPr>
          <p:cNvPr id="43010" name="Picture 2" descr="http://4.bp.blogspot.com/-9ybq8GuHmuM/UAnMfnlAcdI/AAAAAAAAAdE/7Ynk5J7EaTo/s1600/frase+ortega+y+gasset.jpg">
            <a:hlinkClick r:id="rId2"/>
          </p:cNvPr>
          <p:cNvPicPr>
            <a:picLocks noChangeAspect="1" noChangeArrowheads="1"/>
          </p:cNvPicPr>
          <p:nvPr/>
        </p:nvPicPr>
        <p:blipFill>
          <a:blip r:embed="rId3" cstate="print"/>
          <a:srcRect/>
          <a:stretch>
            <a:fillRect/>
          </a:stretch>
        </p:blipFill>
        <p:spPr bwMode="auto">
          <a:xfrm>
            <a:off x="5292080" y="1916832"/>
            <a:ext cx="3658766" cy="2576873"/>
          </a:xfrm>
          <a:prstGeom prst="rect">
            <a:avLst/>
          </a:prstGeom>
          <a:noFill/>
        </p:spPr>
      </p:pic>
      <p:pic>
        <p:nvPicPr>
          <p:cNvPr id="43012" name="Picture 4" descr="http://www.frasesgrandes.com/wp-content/uploads/2012/11/oyga.jpg">
            <a:hlinkClick r:id="rId4"/>
          </p:cNvPr>
          <p:cNvPicPr>
            <a:picLocks noChangeAspect="1" noChangeArrowheads="1"/>
          </p:cNvPicPr>
          <p:nvPr/>
        </p:nvPicPr>
        <p:blipFill>
          <a:blip r:embed="rId5" cstate="print"/>
          <a:srcRect/>
          <a:stretch>
            <a:fillRect/>
          </a:stretch>
        </p:blipFill>
        <p:spPr bwMode="auto">
          <a:xfrm>
            <a:off x="323528" y="2348880"/>
            <a:ext cx="4991100" cy="3743325"/>
          </a:xfrm>
          <a:prstGeom prst="rect">
            <a:avLst/>
          </a:prstGeom>
          <a:noFill/>
        </p:spPr>
      </p:pic>
      <p:pic>
        <p:nvPicPr>
          <p:cNvPr id="43014" name="Picture 6" descr="http://www.frasespedia.com/wp-content/uploads/2013/01/frases-de-enamorarse-de-Jose-Ortega-y-Gasset-01.jpg">
            <a:hlinkClick r:id="rId6"/>
          </p:cNvPr>
          <p:cNvPicPr>
            <a:picLocks noChangeAspect="1" noChangeArrowheads="1"/>
          </p:cNvPicPr>
          <p:nvPr/>
        </p:nvPicPr>
        <p:blipFill>
          <a:blip r:embed="rId7" cstate="print"/>
          <a:srcRect/>
          <a:stretch>
            <a:fillRect/>
          </a:stretch>
        </p:blipFill>
        <p:spPr bwMode="auto">
          <a:xfrm>
            <a:off x="5508104" y="4797152"/>
            <a:ext cx="3096344" cy="1800093"/>
          </a:xfrm>
          <a:prstGeom prst="rect">
            <a:avLst/>
          </a:prstGeom>
          <a:noFill/>
        </p:spPr>
      </p:pic>
      <p:sp>
        <p:nvSpPr>
          <p:cNvPr id="8" name="7 CuadroTexto"/>
          <p:cNvSpPr txBox="1"/>
          <p:nvPr/>
        </p:nvSpPr>
        <p:spPr>
          <a:xfrm>
            <a:off x="251520" y="1700808"/>
            <a:ext cx="5126724" cy="369332"/>
          </a:xfrm>
          <a:prstGeom prst="rect">
            <a:avLst/>
          </a:prstGeom>
          <a:noFill/>
        </p:spPr>
        <p:txBody>
          <a:bodyPr wrap="none" rtlCol="0">
            <a:spAutoFit/>
          </a:bodyPr>
          <a:lstStyle/>
          <a:p>
            <a:r>
              <a:rPr lang="es-ES" b="1" dirty="0" smtClean="0">
                <a:latin typeface="Comic Sans MS" pitchFamily="66" charset="0"/>
              </a:rPr>
              <a:t>FRASES CÉLEBRES DE ORTEGA Y GASSET</a:t>
            </a:r>
            <a:endParaRPr lang="es-ES" b="1"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55776" y="404664"/>
            <a:ext cx="6336704" cy="6001643"/>
          </a:xfrm>
          <a:prstGeom prst="rect">
            <a:avLst/>
          </a:prstGeom>
          <a:solidFill>
            <a:schemeClr val="tx1"/>
          </a:solidFill>
        </p:spPr>
        <p:txBody>
          <a:bodyPr wrap="square" rtlCol="0">
            <a:spAutoFit/>
          </a:bodyPr>
          <a:lstStyle/>
          <a:p>
            <a:pPr algn="just">
              <a:buFontTx/>
              <a:buChar char="-"/>
            </a:pPr>
            <a:r>
              <a:rPr lang="es-ES" sz="1600" b="1" dirty="0" smtClean="0">
                <a:solidFill>
                  <a:srgbClr val="7030A0"/>
                </a:solidFill>
                <a:latin typeface="Comic Sans MS" pitchFamily="66" charset="0"/>
              </a:rPr>
              <a:t>El enamoramiento es un estado de miseria mental en que la vida de nuestra conciencia se estrecha, empobrece y paraliza.</a:t>
            </a:r>
          </a:p>
          <a:p>
            <a:pPr algn="just"/>
            <a:endParaRPr lang="es-ES" sz="1600" b="1" dirty="0" smtClean="0">
              <a:solidFill>
                <a:srgbClr val="FF0066"/>
              </a:solidFill>
              <a:latin typeface="Comic Sans MS" pitchFamily="66" charset="0"/>
            </a:endParaRPr>
          </a:p>
          <a:p>
            <a:pPr algn="just">
              <a:buFontTx/>
              <a:buChar char="-"/>
            </a:pPr>
            <a:r>
              <a:rPr lang="es-ES" sz="1600" b="1" dirty="0" smtClean="0">
                <a:solidFill>
                  <a:srgbClr val="FF0066"/>
                </a:solidFill>
                <a:latin typeface="Comic Sans MS" pitchFamily="66" charset="0"/>
              </a:rPr>
              <a:t>La belleza que atrae, rara vez coincide con la belleza que enamora.</a:t>
            </a:r>
          </a:p>
          <a:p>
            <a:pPr algn="just"/>
            <a:endParaRPr lang="es-ES" sz="1600" b="1" dirty="0" smtClean="0">
              <a:latin typeface="Comic Sans MS" pitchFamily="66" charset="0"/>
            </a:endParaRPr>
          </a:p>
          <a:p>
            <a:pPr algn="just">
              <a:buFontTx/>
              <a:buChar char="-"/>
            </a:pPr>
            <a:r>
              <a:rPr lang="es-ES" sz="1600" b="1" dirty="0" smtClean="0">
                <a:solidFill>
                  <a:srgbClr val="00B050"/>
                </a:solidFill>
                <a:latin typeface="Comic Sans MS" pitchFamily="66" charset="0"/>
              </a:rPr>
              <a:t>La vida cobra sentido cuando se hace de ella una aspiración a no renunciar a nada.</a:t>
            </a:r>
          </a:p>
          <a:p>
            <a:pPr algn="just"/>
            <a:endParaRPr lang="es-ES" sz="1600" b="1" dirty="0" smtClean="0">
              <a:latin typeface="Comic Sans MS" pitchFamily="66" charset="0"/>
            </a:endParaRPr>
          </a:p>
          <a:p>
            <a:pPr algn="just">
              <a:buFontTx/>
              <a:buChar char="-"/>
            </a:pPr>
            <a:r>
              <a:rPr lang="es-ES" sz="1600" b="1" dirty="0" smtClean="0">
                <a:solidFill>
                  <a:srgbClr val="FF6600"/>
                </a:solidFill>
                <a:latin typeface="Comic Sans MS" pitchFamily="66" charset="0"/>
              </a:rPr>
              <a:t>Algunas personas enfocan su vida de modo que viven con entremeses y guarniciones. El plato principal nunca lo conocen.</a:t>
            </a:r>
          </a:p>
          <a:p>
            <a:pPr algn="just"/>
            <a:endParaRPr lang="es-ES" sz="1600" b="1" dirty="0" smtClean="0">
              <a:latin typeface="Comic Sans MS" pitchFamily="66" charset="0"/>
            </a:endParaRPr>
          </a:p>
          <a:p>
            <a:pPr algn="just">
              <a:buFontTx/>
              <a:buChar char="-"/>
            </a:pPr>
            <a:r>
              <a:rPr lang="es-ES" sz="1600" b="1" dirty="0" smtClean="0">
                <a:solidFill>
                  <a:srgbClr val="0070C0"/>
                </a:solidFill>
                <a:latin typeface="Comic Sans MS" pitchFamily="66" charset="0"/>
              </a:rPr>
              <a:t>Los hombres más capaces de pensar sobre el amor son los que menos lo han vivido; y los que lo han vivido suelen ser incapaces de meditar sobre él.</a:t>
            </a:r>
          </a:p>
          <a:p>
            <a:pPr algn="just"/>
            <a:endParaRPr lang="es-ES" sz="1600" b="1" dirty="0" smtClean="0">
              <a:latin typeface="Comic Sans MS" pitchFamily="66" charset="0"/>
            </a:endParaRPr>
          </a:p>
          <a:p>
            <a:pPr algn="just">
              <a:buFontTx/>
              <a:buChar char="-"/>
            </a:pPr>
            <a:r>
              <a:rPr lang="es-ES" sz="1600" b="1" dirty="0" smtClean="0">
                <a:solidFill>
                  <a:srgbClr val="FF0000"/>
                </a:solidFill>
                <a:latin typeface="Comic Sans MS" pitchFamily="66" charset="0"/>
              </a:rPr>
              <a:t>El pensamiento es la única cosa del Universo de la que no se puede negar su existencia: negar es pensar.</a:t>
            </a:r>
          </a:p>
          <a:p>
            <a:pPr algn="just"/>
            <a:endParaRPr lang="es-ES" sz="1600" b="1" dirty="0" smtClean="0">
              <a:latin typeface="Comic Sans MS" pitchFamily="66" charset="0"/>
            </a:endParaRPr>
          </a:p>
          <a:p>
            <a:pPr algn="just">
              <a:buFontTx/>
              <a:buChar char="-"/>
            </a:pPr>
            <a:r>
              <a:rPr lang="es-ES" sz="1600" b="1" dirty="0" smtClean="0">
                <a:solidFill>
                  <a:srgbClr val="FFC000"/>
                </a:solidFill>
                <a:latin typeface="Comic Sans MS" pitchFamily="66" charset="0"/>
              </a:rPr>
              <a:t>La vida humana eterna sería insoportable. Cobra valor precisamente porque su brevedad la aprieta, densifica y hace completa.</a:t>
            </a:r>
          </a:p>
        </p:txBody>
      </p:sp>
      <p:pic>
        <p:nvPicPr>
          <p:cNvPr id="41988" name="Picture 4" descr="http://lacomunidad.elpais.com/blogfiles/nebu/joseortegaygasset1.jpg">
            <a:hlinkClick r:id="rId2"/>
          </p:cNvPr>
          <p:cNvPicPr>
            <a:picLocks noChangeAspect="1" noChangeArrowheads="1"/>
          </p:cNvPicPr>
          <p:nvPr/>
        </p:nvPicPr>
        <p:blipFill>
          <a:blip r:embed="rId3" cstate="print"/>
          <a:srcRect/>
          <a:stretch>
            <a:fillRect/>
          </a:stretch>
        </p:blipFill>
        <p:spPr bwMode="auto">
          <a:xfrm>
            <a:off x="189733" y="1556792"/>
            <a:ext cx="2222027" cy="286197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539552" y="332656"/>
            <a:ext cx="8229600" cy="792088"/>
          </a:xfrm>
          <a:solidFill>
            <a:srgbClr val="FFC000"/>
          </a:solidFill>
        </p:spPr>
        <p:style>
          <a:lnRef idx="3">
            <a:schemeClr val="lt1"/>
          </a:lnRef>
          <a:fillRef idx="1">
            <a:schemeClr val="accent3"/>
          </a:fillRef>
          <a:effectRef idx="1">
            <a:schemeClr val="accent3"/>
          </a:effectRef>
          <a:fontRef idx="minor">
            <a:schemeClr val="lt1"/>
          </a:fontRef>
        </p:style>
        <p:txBody>
          <a:bodyPr>
            <a:normAutofit/>
          </a:bodyPr>
          <a:lstStyle/>
          <a:p>
            <a:pPr algn="ctr"/>
            <a:r>
              <a:rPr lang="es-ES" sz="2800" dirty="0" smtClean="0"/>
              <a:t>EL NOVECENTISMO O GENERACIÓN DEL 14</a:t>
            </a:r>
            <a:endParaRPr lang="es-ES" sz="4400" dirty="0"/>
          </a:p>
        </p:txBody>
      </p:sp>
      <p:sp>
        <p:nvSpPr>
          <p:cNvPr id="6" name="5 Rectángulo"/>
          <p:cNvSpPr/>
          <p:nvPr/>
        </p:nvSpPr>
        <p:spPr>
          <a:xfrm>
            <a:off x="1187624" y="1340768"/>
            <a:ext cx="6624736" cy="523220"/>
          </a:xfrm>
          <a:prstGeom prst="rect">
            <a:avLst/>
          </a:prstGeom>
        </p:spPr>
        <p:txBody>
          <a:bodyPr wrap="square">
            <a:spAutoFit/>
          </a:bodyPr>
          <a:lstStyle/>
          <a:p>
            <a:pPr algn="ctr"/>
            <a:r>
              <a:rPr lang="es-ES" sz="2800" b="1" dirty="0" smtClean="0">
                <a:solidFill>
                  <a:srgbClr val="FF0000"/>
                </a:solidFill>
                <a:latin typeface="Comic Sans MS" pitchFamily="66" charset="0"/>
              </a:rPr>
              <a:t>JUAN RAMÓN JIMÉNEZ</a:t>
            </a:r>
            <a:endParaRPr lang="es-ES" sz="2400" b="1" dirty="0" smtClean="0">
              <a:latin typeface="Comic Sans MS" pitchFamily="66" charset="0"/>
            </a:endParaRPr>
          </a:p>
        </p:txBody>
      </p:sp>
      <p:graphicFrame>
        <p:nvGraphicFramePr>
          <p:cNvPr id="8" name="7 Tabla"/>
          <p:cNvGraphicFramePr>
            <a:graphicFrameLocks noGrp="1"/>
          </p:cNvGraphicFramePr>
          <p:nvPr/>
        </p:nvGraphicFramePr>
        <p:xfrm>
          <a:off x="467544" y="1916832"/>
          <a:ext cx="8208912" cy="4321854"/>
        </p:xfrm>
        <a:graphic>
          <a:graphicData uri="http://schemas.openxmlformats.org/drawingml/2006/table">
            <a:tbl>
              <a:tblPr firstRow="1" bandRow="1">
                <a:tableStyleId>{5C22544A-7EE6-4342-B048-85BDC9FD1C3A}</a:tableStyleId>
              </a:tblPr>
              <a:tblGrid>
                <a:gridCol w="2715059"/>
                <a:gridCol w="5493853"/>
              </a:tblGrid>
              <a:tr h="314737">
                <a:tc gridSpan="2">
                  <a:txBody>
                    <a:bodyPr/>
                    <a:lstStyle/>
                    <a:p>
                      <a:pPr algn="ctr"/>
                      <a:r>
                        <a:rPr lang="es-ES" dirty="0" smtClean="0"/>
                        <a:t>EVOLUCIÓN</a:t>
                      </a:r>
                      <a:r>
                        <a:rPr lang="es-ES" baseline="0" dirty="0" smtClean="0"/>
                        <a:t> DE SU OBRA</a:t>
                      </a:r>
                      <a:endParaRPr lang="es-ES" dirty="0"/>
                    </a:p>
                  </a:txBody>
                  <a:tcPr/>
                </a:tc>
                <a:tc hMerge="1">
                  <a:txBody>
                    <a:bodyPr/>
                    <a:lstStyle/>
                    <a:p>
                      <a:endParaRPr lang="es-ES" dirty="0"/>
                    </a:p>
                  </a:txBody>
                  <a:tcPr/>
                </a:tc>
              </a:tr>
              <a:tr h="734386">
                <a:tc>
                  <a:txBody>
                    <a:bodyPr/>
                    <a:lstStyle/>
                    <a:p>
                      <a:r>
                        <a:rPr lang="es-ES" b="1" dirty="0" smtClean="0">
                          <a:latin typeface="Comic Sans MS" pitchFamily="66" charset="0"/>
                        </a:rPr>
                        <a:t>Poesía sensitiva o modernista</a:t>
                      </a:r>
                    </a:p>
                  </a:txBody>
                  <a:tcPr/>
                </a:tc>
                <a:tc>
                  <a:txBody>
                    <a:bodyPr/>
                    <a:lstStyle/>
                    <a:p>
                      <a:pPr algn="just"/>
                      <a:r>
                        <a:rPr lang="es-ES" b="1" i="1" dirty="0" smtClean="0">
                          <a:latin typeface="Comic Sans MS" pitchFamily="66" charset="0"/>
                        </a:rPr>
                        <a:t>- Arias</a:t>
                      </a:r>
                      <a:r>
                        <a:rPr lang="es-ES" b="1" i="1" baseline="0" dirty="0" smtClean="0">
                          <a:latin typeface="Comic Sans MS" pitchFamily="66" charset="0"/>
                        </a:rPr>
                        <a:t> tristes:</a:t>
                      </a:r>
                      <a:r>
                        <a:rPr lang="es-ES" sz="1600" b="0" i="0" baseline="0" dirty="0" smtClean="0">
                          <a:latin typeface="Comic Sans MS" pitchFamily="66" charset="0"/>
                        </a:rPr>
                        <a:t> Se basa en la realidad que lo rodea para abordarla siguiendo el </a:t>
                      </a:r>
                      <a:r>
                        <a:rPr lang="es-ES" sz="1600" b="1" i="0" baseline="0" dirty="0" smtClean="0">
                          <a:solidFill>
                            <a:srgbClr val="0070C0"/>
                          </a:solidFill>
                          <a:latin typeface="Comic Sans MS" pitchFamily="66" charset="0"/>
                        </a:rPr>
                        <a:t>estilo modernista</a:t>
                      </a:r>
                      <a:r>
                        <a:rPr lang="es-ES" sz="1600" b="0" i="0" baseline="0" dirty="0" smtClean="0">
                          <a:latin typeface="Comic Sans MS" pitchFamily="66" charset="0"/>
                        </a:rPr>
                        <a:t>, destacando el matiz sensorial de las palabras.</a:t>
                      </a:r>
                      <a:endParaRPr lang="es-ES" b="1" i="1" dirty="0">
                        <a:latin typeface="Comic Sans MS" pitchFamily="66" charset="0"/>
                      </a:endParaRPr>
                    </a:p>
                  </a:txBody>
                  <a:tcPr/>
                </a:tc>
              </a:tr>
              <a:tr h="1180264">
                <a:tc>
                  <a:txBody>
                    <a:bodyPr/>
                    <a:lstStyle/>
                    <a:p>
                      <a:r>
                        <a:rPr lang="es-ES" b="1" dirty="0" smtClean="0">
                          <a:latin typeface="Comic Sans MS" pitchFamily="66" charset="0"/>
                        </a:rPr>
                        <a:t>Poesía pura o</a:t>
                      </a:r>
                      <a:r>
                        <a:rPr lang="es-ES" b="1" baseline="0" dirty="0" smtClean="0">
                          <a:latin typeface="Comic Sans MS" pitchFamily="66" charset="0"/>
                        </a:rPr>
                        <a:t> intelectual</a:t>
                      </a:r>
                      <a:endParaRPr lang="es-ES" b="1" dirty="0">
                        <a:latin typeface="Comic Sans MS" pitchFamily="66" charset="0"/>
                      </a:endParaRPr>
                    </a:p>
                  </a:txBody>
                  <a:tcPr/>
                </a:tc>
                <a:tc>
                  <a:txBody>
                    <a:bodyPr/>
                    <a:lstStyle/>
                    <a:p>
                      <a:pPr algn="just">
                        <a:buFontTx/>
                        <a:buChar char="-"/>
                      </a:pPr>
                      <a:r>
                        <a:rPr lang="es-ES" b="1" i="1" baseline="0" dirty="0" smtClean="0">
                          <a:latin typeface="Comic Sans MS" pitchFamily="66" charset="0"/>
                        </a:rPr>
                        <a:t>Diario de un poeta recién casado:</a:t>
                      </a:r>
                      <a:r>
                        <a:rPr lang="es-ES" sz="1600" b="0" i="0" baseline="0" dirty="0" smtClean="0">
                          <a:latin typeface="Comic Sans MS" pitchFamily="66" charset="0"/>
                        </a:rPr>
                        <a:t> Busca la </a:t>
                      </a:r>
                      <a:r>
                        <a:rPr lang="es-ES" sz="1600" b="1" i="0" baseline="0" dirty="0" smtClean="0">
                          <a:solidFill>
                            <a:srgbClr val="0070C0"/>
                          </a:solidFill>
                          <a:latin typeface="Comic Sans MS" pitchFamily="66" charset="0"/>
                        </a:rPr>
                        <a:t>esencia de las cosas </a:t>
                      </a:r>
                      <a:r>
                        <a:rPr lang="es-ES" sz="1600" b="0" i="0" baseline="0" dirty="0" smtClean="0">
                          <a:latin typeface="Comic Sans MS" pitchFamily="66" charset="0"/>
                        </a:rPr>
                        <a:t>a través de una </a:t>
                      </a:r>
                      <a:r>
                        <a:rPr lang="es-ES" sz="1600" b="1" i="0" baseline="0" dirty="0" smtClean="0">
                          <a:solidFill>
                            <a:srgbClr val="0070C0"/>
                          </a:solidFill>
                          <a:latin typeface="Comic Sans MS" pitchFamily="66" charset="0"/>
                        </a:rPr>
                        <a:t>poesía desnuda</a:t>
                      </a:r>
                      <a:r>
                        <a:rPr lang="es-ES" sz="1600" b="0" i="0" baseline="0" dirty="0" smtClean="0">
                          <a:latin typeface="Comic Sans MS" pitchFamily="66" charset="0"/>
                        </a:rPr>
                        <a:t>, en la que </a:t>
                      </a:r>
                      <a:r>
                        <a:rPr lang="es-ES" sz="1600" b="1" i="0" baseline="0" dirty="0" smtClean="0">
                          <a:solidFill>
                            <a:srgbClr val="0070C0"/>
                          </a:solidFill>
                          <a:latin typeface="Comic Sans MS" pitchFamily="66" charset="0"/>
                        </a:rPr>
                        <a:t>inventa</a:t>
                      </a:r>
                      <a:r>
                        <a:rPr lang="es-ES" sz="1600" b="0" i="0" baseline="0" dirty="0" smtClean="0">
                          <a:latin typeface="Comic Sans MS" pitchFamily="66" charset="0"/>
                        </a:rPr>
                        <a:t> palabras y términos para transmitir lo que quiere en cada momento.</a:t>
                      </a:r>
                      <a:endParaRPr lang="es-ES" b="1" i="1" baseline="0" dirty="0" smtClean="0">
                        <a:latin typeface="Comic Sans MS" pitchFamily="66" charset="0"/>
                      </a:endParaRPr>
                    </a:p>
                    <a:p>
                      <a:pPr algn="just">
                        <a:buFontTx/>
                        <a:buChar char="-"/>
                      </a:pPr>
                      <a:endParaRPr lang="es-ES" b="1" i="1" dirty="0">
                        <a:latin typeface="Comic Sans MS" pitchFamily="66" charset="0"/>
                      </a:endParaRPr>
                    </a:p>
                  </a:txBody>
                  <a:tcPr/>
                </a:tc>
              </a:tr>
              <a:tr h="1180264">
                <a:tc>
                  <a:txBody>
                    <a:bodyPr/>
                    <a:lstStyle/>
                    <a:p>
                      <a:r>
                        <a:rPr lang="es-ES" b="1" dirty="0" smtClean="0">
                          <a:latin typeface="Comic Sans MS" pitchFamily="66" charset="0"/>
                        </a:rPr>
                        <a:t>Poesía verdadera</a:t>
                      </a:r>
                      <a:endParaRPr lang="es-ES" b="1" dirty="0">
                        <a:latin typeface="Comic Sans MS" pitchFamily="66"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b="1" i="1" baseline="0" dirty="0" smtClean="0">
                          <a:latin typeface="Comic Sans MS" pitchFamily="66" charset="0"/>
                        </a:rPr>
                        <a:t>-Tercera </a:t>
                      </a:r>
                      <a:r>
                        <a:rPr lang="es-ES" b="1" i="1" baseline="0" dirty="0" err="1" smtClean="0">
                          <a:latin typeface="Comic Sans MS" pitchFamily="66" charset="0"/>
                        </a:rPr>
                        <a:t>antolojía</a:t>
                      </a:r>
                      <a:r>
                        <a:rPr lang="es-ES" b="1" i="1" baseline="0" dirty="0" smtClean="0">
                          <a:latin typeface="Comic Sans MS" pitchFamily="66" charset="0"/>
                        </a:rPr>
                        <a:t> poética</a:t>
                      </a:r>
                      <a:r>
                        <a:rPr lang="es-ES" b="0" i="0" baseline="0" dirty="0" smtClean="0">
                          <a:latin typeface="Comic Sans MS" pitchFamily="66" charset="0"/>
                        </a:rPr>
                        <a:t>: </a:t>
                      </a:r>
                      <a:r>
                        <a:rPr lang="es-ES" sz="1600" b="0" i="0" baseline="0" dirty="0" smtClean="0">
                          <a:latin typeface="Comic Sans MS" pitchFamily="66" charset="0"/>
                        </a:rPr>
                        <a:t>Revisa su poesía anterior y busca la </a:t>
                      </a:r>
                      <a:r>
                        <a:rPr lang="es-ES" sz="1600" b="1" i="0" baseline="0" dirty="0" smtClean="0">
                          <a:solidFill>
                            <a:srgbClr val="0070C0"/>
                          </a:solidFill>
                          <a:latin typeface="Comic Sans MS" pitchFamily="66" charset="0"/>
                        </a:rPr>
                        <a:t>poesía verdadera</a:t>
                      </a:r>
                      <a:r>
                        <a:rPr lang="es-ES" sz="1600" b="0" i="0" baseline="0" dirty="0" smtClean="0">
                          <a:latin typeface="Comic Sans MS" pitchFamily="66" charset="0"/>
                        </a:rPr>
                        <a:t>, que para él, es la que </a:t>
                      </a:r>
                      <a:r>
                        <a:rPr lang="es-ES" sz="1600" b="1" i="0" baseline="0" dirty="0" smtClean="0">
                          <a:solidFill>
                            <a:srgbClr val="0070C0"/>
                          </a:solidFill>
                          <a:latin typeface="Comic Sans MS" pitchFamily="66" charset="0"/>
                        </a:rPr>
                        <a:t>crea la cosa</a:t>
                      </a:r>
                      <a:r>
                        <a:rPr lang="es-ES" sz="1600" b="0" i="0" baseline="0" dirty="0" smtClean="0">
                          <a:latin typeface="Comic Sans MS" pitchFamily="66" charset="0"/>
                        </a:rPr>
                        <a:t> misma a través de la palabra, en un intento de parecerse a Dios.</a:t>
                      </a:r>
                      <a:endParaRPr lang="es-ES" dirty="0">
                        <a:latin typeface="Comic Sans MS" pitchFamily="66" charset="0"/>
                      </a:endParaRPr>
                    </a:p>
                  </a:txBody>
                  <a:tcPr/>
                </a:tc>
              </a:tr>
              <a:tr h="550790">
                <a:tc>
                  <a:txBody>
                    <a:bodyPr/>
                    <a:lstStyle/>
                    <a:p>
                      <a:r>
                        <a:rPr lang="es-ES" b="1" dirty="0" smtClean="0">
                          <a:latin typeface="Comic Sans MS" pitchFamily="66" charset="0"/>
                        </a:rPr>
                        <a:t>En prosa</a:t>
                      </a:r>
                      <a:endParaRPr lang="es-ES" b="1" dirty="0">
                        <a:latin typeface="Comic Sans MS" pitchFamily="66"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b="1" i="1" baseline="0" dirty="0" smtClean="0">
                          <a:latin typeface="Comic Sans MS" pitchFamily="66" charset="0"/>
                        </a:rPr>
                        <a:t>-Platero y yo</a:t>
                      </a:r>
                      <a:endParaRPr lang="es-ES" dirty="0">
                        <a:latin typeface="Comic Sans MS" pitchFamily="66" charset="0"/>
                      </a:endParaRPr>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3568" y="260648"/>
            <a:ext cx="8229600" cy="792088"/>
          </a:xfrm>
          <a:solidFill>
            <a:srgbClr val="FFC000"/>
          </a:solidFill>
        </p:spPr>
        <p:style>
          <a:lnRef idx="3">
            <a:schemeClr val="lt1"/>
          </a:lnRef>
          <a:fillRef idx="1">
            <a:schemeClr val="accent3"/>
          </a:fillRef>
          <a:effectRef idx="1">
            <a:schemeClr val="accent3"/>
          </a:effectRef>
          <a:fontRef idx="minor">
            <a:schemeClr val="lt1"/>
          </a:fontRef>
        </p:style>
        <p:txBody>
          <a:bodyPr>
            <a:normAutofit/>
          </a:bodyPr>
          <a:lstStyle/>
          <a:p>
            <a:pPr algn="ctr"/>
            <a:r>
              <a:rPr lang="es-ES" sz="2800" dirty="0" smtClean="0"/>
              <a:t>EL NOVECENTISMO O GENERACIÓN DEL 14</a:t>
            </a:r>
            <a:endParaRPr lang="es-ES" sz="4400" dirty="0"/>
          </a:p>
        </p:txBody>
      </p:sp>
      <p:sp>
        <p:nvSpPr>
          <p:cNvPr id="39940" name="AutoShape 4" descr="data:image/jpeg;base64,/9j/4AAQSkZJRgABAQAAAQABAAD/2wCEAAkGBxQTEhUUExQWFhUXFxgaGBgYGBcXHBgYGBUXGBcUGhoaHCggGBolHBQXITEhJSkrLi4uFx8zODMsNygtLisBCgoKDg0OGhAQGywkHyUsLCwsLCwsLCwsLCwsLCwsLCwsLCwsLCwsLCwsLCwsLCwsLCwsLCwsLCwsLCwsLCwsLP/AABEIAO8A0wMBIgACEQEDEQH/xAAbAAACAwEBAQAAAAAAAAAAAAAEBQIDBgABB//EADsQAAEDAgQEAgcHBAIDAQAAAAEAAhEDIQQFMUESUWGBBnETIpGhsbLwIzIzQsHR4RRSkvEVU2JygiT/xAAZAQADAQEBAAAAAAAAAAAAAAABAgMEAAX/xAAlEQACAgMBAAEFAAMBAAAAAAAAAQIRAyExEkEEEyIyUWFxkSP/2gAMAwEAAhEDEQA/AMGahny+rovCUd9deqEZfnp7UZhiGi03F+Q/lY5HpxVhNKnI26fsrmsA1A2vz+oVbDYRKmHSP3SWVpHnBe4RTKI+v3Qz6kC5C9pYtoNzPdc0ztB5wzeS4tZa159yso1g6/ENNDupB02j+VN38jJL+ECwDa8qxrRI3Xrbz1i3JeGmdvroUo1L+EqsfX6Kg0gVY1tzyjeNlAtiDHPeNkRaX8B+EXiZ7r1jS6AJ5CJ96jS1nXqmuUsDnhpNpgeZMCChJ+UdBK+Gk8PZKz7xHEBYTcHqtIzLqX/Wz/Fv7L3A0A1oa0QAEd6I7FefJuTsnlkrAzgKP/VT/wAG/shcRltHX0dP/Fv7JqKEapbjHDQLm3XQY4qT0JsTltL/AK2f4hLMZlNEHhFNuhmAJ7JxjnENJ32VBoHgLtyDH6lPitu9/wDTVOEVHi/4fLvEuVNBBbxNu4eq4iYNpAtN1mTlrybVH/5FfQfElH7JpnVxn2LMEL3cG4nk50kxWMtIEekqf5Fef8a7/uqf5FMyF60K9aIUKKmV1Nqz+5P7pTi31WOg1H/5H91sXGyyedffSh86G+U4yp6Jvrv3/Mf7j1XKjKfwm9/mK5cIOaLWiB7EbSbAM6c517IdtAcQ2/dEUmjTXz/RZJnpwCaQ05LsUd57BcHCOR9ypxb9t5lSLN6LKbmgj0k8BJ+GiXuZTMw0+xOsRRnCUzyeZIvrKUMBB0VI8GeGyzJawa3hcD3/AJTZzpAjTZKyf7mr2b2BHcpJRt2MsVLQ4oV4N/ciKmLaJE7j/aQsB6jurXsdN3GJ0MJPIftyfBtUqweh311VNauYtGn1PRB0mwLny9q9Y7/cLvIzxSLWOAgW2TbJ3g1GSPzDTt+yTvE6EeUI7I6HHWa125jdLNXFgjja6fUcvxANrD2Jk42XzrPGNwoYftG8biGupgQCDFxv5rX+FMa59IipPE0wSbSImVjiqM2aCr2hs8cQuUuxeJpMEzPlf4LK5ziK1es6mys4UgYtbfSRr/KUVnU6LzSbVf6QGCx8tnpZM4JjY8VVbNnmbBUa0tgjpdZXFYmo0mm83G45bEInCU6gipSc4t0cx23TzVXiVzXEEW9W8i6OFeZV8FZKo0Z7P3TSgf3A+2x/RZR7rrVY3DOdSlo333jks0+mvYwfqed9QnaZBqsaqnBW0wrmY5wssrnY9ZaxwssnnJ9ZIxvgOyn8Jvf5iuXuUj7Jvf5iuRJDinUJNhYb2+ii8NWJP3emiEbHCC0Qi6Qi/f8AdZZLR6cQ4UwRyshMRRsZ1CIpVZHX90LjH2JU4lJcGOJcaeCpC/rOd5ECf3ST+sduFoc8bGHwwA/Jxd3AHRZ8s6aoxqtml3qgihmB5e26JZimnYBLPRDWSpimSLQj5QVKSH9CsC2waesL11dvJv8AKSUw5qNp1SbOLY96VxLRyNjEOpFUmk2bFLyzkvI6pXEb0NHUBc8k38G4Q1MS0/2y7+Pess1zos4rQeCsW5uIvuCO+qXIqixJ7To+pnByZOnkDPWNikPifEeipuLLOqHhHQfmKd0cWTJv5fBZ7xrhz/8AnETrbfiIlYo1VmHCn9xRkA+Dn8NRzHauaHMO4O/e6YZh4bNSqagFPjOtTh9bz1ieqCw+DhwcDwvbeNbHSPen7cxPDN5XOe9GjJCV+olOHwTMO1tyXSJPUm5jRI/EWF467hMCJ+MrzOc2fYjSb9imfiGh6rKo/wDU+Tk0bjsHmmvXyYx7yTJ/KIA6Dokj3A6gX6JtnRNKRaSIHkbykpdK9DDy0DIk3TONFuvCFOjhmnYjuvWaKyiYKrbIvHG+EamAA5rIeIssDfWBOuhW2e+RbVZfxKDAB6oKTvp0sUPLpAGU/hN7/MVy8yz8Nvf5iuWizyqHGFMRJhNKLgdEppEE3+rI2jxC/siLLOz0YBrWagiOSFxFTyVtcmNZI3QtV3q85uppFJbNHm1CGYccqQ/RKX4YJpnjrUufox5eXuSoVNuaVXRu0R/ogpswBGin6S0SZVgcLXMpkFKPwU1aTtwfYqfRwdEzbV/8vapCuCbgFcGkLGuUnO2I7o572/2lD1ACZugK0DvjUInLa3C9h5OCF4OvZe0jdc+Co+of82Y4KY9Y69J0Aj2pLnuY1zwun1hMQJLYMEnkrcViBS4SwQxwkub94TpPx7rq+PY4STVdp+UiT2Fz5rH5pixxrvATAZi4uD3uk2BtqJWjxDQWSdNlhsVWDr6O2It7RvyT7AZfiajA10sZFi6J91z3QyYo36Dfl1YLndRpE8QsbDmtRRqDEYQDfhB7j/SEwuX4ag3hc3jc7UmXE9eivZQay1J3COW3sSSyRSpCP8mYTxOC9zXaGIPmEqZT0Wp8UYUzPqmTtzGshZ6Brst2GScUNJbsqaIVlFt14VY0DZXb0TrZa42WP8V1btHmtc82WM8Tj1h0Sp7OyJeWU5V+E3/6+Yrl2Vj7Jvf5iuWqzxaGeXubN9Pq6Y4ct4pmx6exI6PK9wmOG+7flbzWeX9N8GHVHiTtsg6X3wOuym6IuvcGfXaRrP18UiKN21Rpc/bBpgn8gSRzfJMvExDizhmQ0Se+iT8DvNJHhulpl4craDggnF24VjHFMLdB44f3UHiND8VSzjJsJRBwFQi9lzaXQfcSK5HNVuq8iUdQyhx1Mo2nko2b7TqkeSKFeVGdNSTcIvC4Z5M8JjnC1eEyZggxEJw3LwadtSQ0TzJj4SpPPukibzbBMioj0Qc64mb62AsfrdNBXe4ObTpgGLmI1/YQhvEuLbgsSWub9nUHENtuE36R7wl+M8cMZ6tNoDY1vqTJSOEvRP16Sl8CHM8uLYBeCbgxtoiPC9TE1a3onV3upNEuvtoGyk+Y5x6QkU5MjVP/AAZ4dxNUmOKjRMcbzq62jbK0ovxXyN6jHbNJivElOg70fCHAWJGx5dUdl2IZiBxhsN2nU80BmeDo0HCh94cJ1Akd47qzwgyGuaDLWvIHQcvesTX+Cr8fb9xEedYJrapAJg7SdSOSyrm7Lc+KmgPaeZ1WKzCzz5rXgfwU7FFJarWEKoO3UqWoWgFHPWP8R/eK2VZYrxGfXK6PSeZ0iOVH7Jvf5iuXZT+E3v8AMVy1Hi2j1r7C/wC6d0/uAgTbfbqs3TMap7gsXxADpHnyUJ8NuNk3AnsrMtpB9VomJMdVY5+0XPuUcrJ/qKdvzCP3S/BVfshznj4qxyA+CWucZF01z61UzfS/ZKEi4b5dPZkphgcD+c+YChlWCD3CdPj0Wmr0QCG6XhLKXwZ8uStAeGwxeZ4QG7WAkpiMCQJ2RIo+q0DT6Cvo0yRwnQKHXsze7BqeGAuL80ywWEBMlTwWENgef0UzbTiw0CRiuR4yg3YIB2KD8VSY37rHDi6u2Cn4gxno6RI+86zf3UPCeVlpD3T6o4nHbiN/cEsVbsK0m2afxP4dp42lwPs4XY8atP6jovnzvAOIc40j6K35pBEE2dw/e7LZ+K/FLcOwMZes+Q3/AMY1efLYLL+Cs3P9dwOJJqtdJN/WEEL0ZuMmiOH7kINmjyHwLQoAcX2jrGSABI1IHVPMdiQxsWAAvtA5IjFVYsN1ifFOZtM02mYu/wDQSklUf16LD1kdyEGOxBfWL3EzJPlNgE68Hus//wBjKxmIrDigkx0+uaeeEMxaHkE6rLkjWz0IO4OIx8XiIOwKw2agl/ENCAvoviPD8TQNidlic5yx7HQJJF7ctZXYJbKN/wDnoSNcradRc6D0KqiFsrRKGW+hNVyxPiI+u7zWw4rQsZ4g1ceqMFs7PK42Tyk/ZN7/ADFcvMq/Cb3+Yrlqo8YDYbid52RuCeQRPPmhNJ3up0GwJJ52SNWa06Y9c7U+fdWZO77enafXEez4pU/EDh5yrcoxB9MyDv8AUKLjo0Rl+SNbnj5qEbwlPozIA1RWaVPtDvHv1XuU0i5xfGmg6qS4ehllWzQ5LQDSJ2jud0xxHrVI2B5+xL2ngaHER7fYjcudx8T7xp3iVKX9POb9OxvhjJAOiOpMHFp5pfhQQnFNsAE8p92iQRkqYtZTLJEIJzyXaQFHH4o02F4uYPwXUAU5hWNfGU6Y+6037apxmXiUYdrqbG8T3HU6NsPakHgps1H1Ha7d9/elObtdUxFYN1B7X3RhH8yyinpguLzMPe6rVgvMkfpbYIXw7mTm4ulVJu14cT00PuKGzLCimYcTxRpyReQ4QE8R216RoO6vyNhe9H03xX4laxkUzLnD71vVEbeaxeFB9G+o781glmYVnOdyv7k3xTYp02zoL+y6SW6EilHgmxA1cf2RmSZBiKoNakyGt0JtxRs3mh8NR4qzWOs0uE+Uie8L7b/UUqNMSWtaBYeXIKkVemxMmRwqjM5Xlteo1vEOC1y4QR25qfiI0MIGueQXEXnUjkAvMy8Xky2iIGnEdew0XzXPK73vJe6TOpSwx409bOeTJN3LS/gBmldvEXMENJsDtyldSdxD4qvgHA4HnKswjtoBM6rRSoS3ZW8R0WPz/wDVbvH0bW216ysJ4jEGOq6PR5Tbi0yzKfwm9/mK5dlP4Te/zFctBgBnC55KsPtGnP3qdQGfNVz01/RIabPab9b9E48KUZxDPO/sSUhoWh8JGMRTgmCDbskn+rK4f3j/ALG2Zs+2LQN7DVaLLsGafCItaT1SvBU5xAkRLjwz5m/ktFm1f0bmA2a7Qxvqsd8SNX1GTdFGJqjjewx0vG3micsHDT4dyfch8xphxZU52J+BRdNv3fJLLhnWxpRfEAbpjXBtfXZLsPU33sjTUJ7JEKybHjb39Uh8T4rhtxch3lN6kD1jpBWJzXE8dYN6z/KdIaKNb4RpxSBnfTpGiV12xiKoA1Mz05p7lJ4aYaLxyHQJRmLHNrtc1pMkhwGsFInUysP2MjmODJqP4jLtuspxllAU6fDvEu8+XVPHYFlIur1AJDSGNN4kanqkL3OF3G31703v1weUaVlWWYbjxImCB6x2iDZHZjX4nu0IBjlooZI3hD6hHMDqBMoFziQQNZ+in6yQZgSC8ecp1UpucQXOJJ53/wBJJhGxwujlK0baZ201QYGCVGcLRF9ZWZzWnDpWvxLD2HxWbzdgie/uRh0Riik33yoZab6Li4QCpYcw4npZakIy7GmxHNYPxKBI7rYYqXArF+IGxHdMugb0X5T+E3v8xXLsp/Cb3+YrlYyFNVlgZOqodMwLwrnu3QvpRCQ0s57xMkLR+BjxYho2gn3R+qy5Mr6L4IygMZxuIlwt0HJJmajEbG3dr4GOYOLaultjp2TfN2CpRBbYgSNCvM2oBwBESAhcE6Wwfy/DksSfGOxZleOcXei2kG602Gu+5tp5LPYHC/8A6TyE/wALSYVkST7V2SrDHg0w7BFgD8Vca0W9qhTrtaJVGIeLOG+vdTsINm+MDWGTrYLL0watYACTMW8uaMznGyXBug3iep+ui0nhLKOFvpHA8TgNdghPJ5j/AJKY430PwOWPbTjiE8h+6tOGe0SGSepCeUgGiyGxWNiwWSXPyY8MkrqKMti8A5zg6u4RNmDTvzXlU0miwB7SiczwpqQXGGi5Mpfh8XTH3R31+KVNuqN6imrYPmbvsyIjlFuyU0ABA14pujc9qlw01kz5n+EFhW2jcfVuq9GOonmvrCg5rW3iBe6e5c6WBzdCLexYLO8SS4MBBEXj4LWeFKxdh4OoJ7BNKNKyd2NKxsfJZ7GgFpMLQVGW5JJjGTIRj0BmMVbZeOqXDunwXuYsgA3v9BCAy0iZ9y1pEmy/DP45WP8AEw9buVrsK2NOV1lPFGvdH5FfD3Kfwm9/mK5Ryn8Jvf5ivVUzA1YggiwCHdTVz2o/JcB6V4n7o169EjpbZoWwvw3kBqOD3fc67nlC2Ir8FhAA0XlM8IHDtpEIWtLtWmfJZZP09l0qWgludxI1nmof8o0mW2KEfl73nYIyhkUAcUzPOEPxQKZPC4hvGXO8pTJmOAsLqBwLAQOEWR1BgExA6AKcqGSPRiido8wpEF5DS4CYE3tJVbmS7Uq3DiACRcGSe9kjqhl0d0fBzWOBqO4zE6QNfetA1oaERmrvs6dTUQJPmBdLamKkWKzfUfhOmPjvJFHYmuSYGiDxLwPNdWrSLIayyN2bceOgTMy/gdsISylUpsaAxoLiLnWO6KzjMRw8NkhbmbC70bYEXMLThg2i2SSjjdhWZVZjoISnF470Y6x6vmnGIAFzsJnZZLF4njqEnSbQNtF6GNWeS3ooY1zjJP8Avda/wdXkObvqs9h6Z5W6pl4cqcNds21EKk1aFRsaoJbr2SrFtA2152Tn4pXiqPE4npuox6AyOb0gOaT0DJPvTrOWHiIG6T4dpbIlbYcJyCaVSFkfEZ9butRUdEWWX8Ri/dGtiN6Lcp/Cb3+Yrl2U/hN7/MVyoZweoLrS+HaU0idPWOnlqsy8DZbDw02GSIUcj0a4LY9w7PVEIpotcfXND06uxhMGs9XTVYmaDzD0bTIKLa0SBb2KmiwAkzfrspgXBtfkuSAzsUTMxMRa11c4TcclWxl0U8kDSea6hWwGq86qyk71VD0fW/1C5jo1XNBR9A8NVxWw/on3gEf/ADsspmdd2EqOp1BYXa6dW7ar3JcwdTeCNNx0Tjx/gGYrBl8gPpgvabXgSWd4XThDNGpdQceR4Z2tpmPd4ppAnQ+UlLMb4qc6zJ+A/lZviEaaLmHnZCP0mOJof1c3zRfUfVqySbfDsjskow4xBI1QFHHM0FzKZ5TiOFr32tdWadUiDle2WZ9jwAKYN9XSfckmE9Y2538uSoxFYl5c65cSfam+U4bUn3p/1iTWy5tJwbp3VGEqFjg7cOn3pxUaOG6S4l1yEIuxqo+iMPE0HmJHsS/NcRwtnQ6A9VDIcWXUG8xY9lLMafFqOR7qcVTFaMfWaSSTuf1SrH2cQtlmLQ2m49B7Vh8Y+XfFaseyUyxjpELM+ICZHmVo6dSAeoss1n2oVK2TfArKfwm9/mK5dlP4Te/zFcmIlDxda/wjUHoyD9XWSxEDfb6Cb+GMaGu4SYB+rqGSLcTZja9bNkWXsJHTzVrqpb3Gipp1hPqn2aKpzuN1zEBZUi7GZxwjt/pEYDECCkpxAmPcN+q6liIBvr5ack3kRmhZUJdMwERVrtbHXnus1/yTWzJ96CxOfhridVyg7AzTmuOLUDXy1QzcU2drn6KxVXPHnQb8z9aoLH42oTBeTPuVfsnej6HW8QUqQMkTyF1l848TVq54OJwpf2T+yznETH0Si6BHW36IrEo7F9Nk31CNdPqVS6qXEXt3VtalJPdSw+D/ADHSQu0cVM9WbTI/hOMJX+xcIiYEoKtUbBEEbL3DVfsnHqFz2FEal3ADstHgQAyTcncrOYVlyZTfCVpaPr2pZBiSqOdzlC1DcoxrgNOqEqGbwhEax54WxBALNp0CfGrOqxmWYj0b5n/Y2WmZWB9YJZLejqBM7qAUnc5WOdR4njqn+d4ifVSJ1cAHneFfHZKdFVdomyzefNuE8BKRZ6LhWZHQTlP4Te/zFcuyn8Jvf5iuRIgVZ0nRRoPLTZXVKZcZgX5LvRgR5pS6saYfOnNF9kbRz4EX96QtYJ2A6qL2Tppsl+3FlPckPTm0kRBIUTjydSZ6IKjh+ECdTqjmARIA80tI6yHpSfNVYgmw56j9bI6nSLhpKKo4A6k/XJcg9E+HpHVQDwTPWP5TrHgMZIsSdI98pXg8Jxm/T4prAy9tCYjSNL6ojD4UgkkQeSvpMDYGiOFQAAaz2U5SsegSpR3I96ENSDAmOqMxdUnQTqEC/FOANuVkqVnFFV517ojBumm5CPrcY9ZWYAkNdCrWgJhlDz90JhRcC31Z2Smk8pjQdxNAGospyQS7jNzadUB/UzA35omq2GmT0SttPf3roxC2EvqWB5G6PwuaHhsTayS13TuuoA+Q+Kp5QqbYdisU50kpUTJ6JpUEjUexD+haBJ0TQa4JOErBwUiz03CecQ2SDPNQnI2G5T+E3v8AMVy7Kfwm9/mK5cTK69QAWQj6/JXYm5JnW6Ec1LFUXbssZchH4NnPRBsZCYYanHkukMgkSSdx+ivw4tcaqjBWJOyLpvk8kgyGNCna2o+gi3utw6LsNAEhUVqwbLjCQcX5oSX8IuGi/mdPcjstw4ESL29nJC5ewuJeRrJumrKo4gNR7ZXSYYqtlrcMHG4+uaX1qoa6BJhHZji2taWjUi9/cs3VxEc76bQgkc6GFKsXGCOgVOKpBpsLH3FCvr8zCm2v1sNk3kWwSqIU8Dv5XUsWwG8qGEeA+OYKdcFC8I7bqm2FZaQL7+aSUHw4k6LQYKp6sxqpzKQAcXVPuQZHFZE5wYMBA1hUDbNdBGsGOx5Jo6EfSmtUvAvfZWt67KjD0SIJspYrE8ItqbJ/kN0rJvxQCpdiS7VCgEq1gVFGiE5thNIJLn4uE5omySZ7qFzE+AzKfwm9/mK5dlP4Te/zFcgIDV2yUNUICuqP9YoaqbrkWYVhxJ6I8aeSBw36Jjweqkl0aPDqPLmmGEi9/qUFR2056IylAvKVjob06oaJOiR4/FlxtoqHYxzrbKtrxoio0MPslxTeEtOomPJXVqhAnSJvzWd4yII12VuIx5e0A25xzSuOx/WgqqS8koCu1wF0QyseG6hV9aBvdMhXwhQqlzZ5Kbhb9VRTHCQ0d1Ko68HT9l1CBGJrWExohMI6aguqK9Sddv2XmFJDmkc01aAho6Q4rRYR3qBZ3FEiDzCeZdiRwN8lGRSIHmDOJ5hPsD4zcKQpVGNexojSLckNh3j+ULjcvY6eGWnXokTT6Ovx4OaeCwmLbLHCm+JjY9pssDmEcbo0BInyRNcOpWPtCBDpdCvjjTZHJKy1lKGypU1ZVBhVtcqpkJKmXgSkedjROmusk2d7ea5g+AvKfwm9/mK5dlP4Te/zFcgIf//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42" name="AutoShape 2" descr="data:image/jpeg;base64,/9j/4AAQSkZJRgABAQAAAQABAAD/2wCEAAkGBhQSERUUExMWFRUWGBgZGBgYFxcXGhwaGhocGBsYGhoeHCYeHxokGhgYHy8gJCcpLCwsGB4xNTAqNSYrLCkBCQoKDgwOGg8PGikkHyQpLCwsLCwsLCwsLCwsLCwsLCwsLCwsLCwsLCwsLCwsLCwsLCwsLCwsLCwsLCwpLCwsLP/AABEIAPsAyQMBIgACEQEDEQH/xAAcAAABBQEBAQAAAAAAAAAAAAAEAQIDBQYHAAj/xABAEAABAgMGAwYFAwMDAQkAAAABAhEAAyEEBRIxQVEiYXEGE4GRofAHMrHB0UJi4RRS8RUjkrIWM0NTcnOCosL/xAAaAQADAQEBAQAAAAAAAAAAAAABAgMEAAUG/8QAJhEAAgICAgICAgIDAAAAAAAAAAECEQMhEjEEQSJRMmETwSNCcf/aAAwDAQACEQMRAD8A7YTDgIa0KOUZxz0eMeeEjjhRHgY8IWOAejzR4CPNHHHnhYQloZ34OVY46mx8IFRCFlyWeHyzmTlHWNxolMeipn3y9Jfn/H5gQ2xageM12P4yghUGaB4YqaOsZ2YlQaqsv7lfcw6Sk54lCv8AcfzC2UWL2Wyredm84Z/qCtWgYWhRoVFvvEcxQgbKRjHqiylW8HMN0rBSVA5RnFT2/EPs97lChqCWNeeY8YHKuwy8a9xNA8K8CotqTyiObeCnYJYaEnPwH3rDWZ1ik3VB0eeAUXj/AHCnL8QXLWFClYKYJQcex7wsMMNxc/Ux1iUSAwhELDZqwkOdI45foZOnhIcv0gJdsUrKnTOIpiyokn/HKGjrCNmyGJLvsmXalEM/lSDrOeEdIrRE0qZhNI5ME4JqkWUNWsAOY8hQIpEFrVkN4dmaMbdA61k55bQstTHqIjeCrLJ1OWn5hFs0SqKHpk8z5CJmaFhpVDmZtsZNmBAf0EVM2d3gfCAOnixOe2UBW7tHZkLKTPRjBYjEMXQgViKz31IUQEzkEnLiTUNkObfmA2XjBpWGTCRn79sYZNX9envy3j02dnXN9oGROxZUgGiMQnxo2UDqV7EPCoas++ftoVsoopAs+a/vOB5poTtBU6vvxiHAYm0a8ckg667wBGE5tQ7hoKVN4vrWMzabLh4k8qRNKtaslGvSApNaYZYIyfKLNC2u3t4SXaCkuIrpVqVB4FBUFw9PpDp2ZpQrsurPOxAe9ok7sbe/OK27F1I3iww8z6fiKJ2ebkjxlRPANvW5CfEiDjAVrs6iXS1RV6e/4gvoGKuWwOGJaJ/6NR/UPAPEQQB5+MIbVJMcIeFQ0QscBlhZRTPWHzJQOYgeRPahLwViii6MUk07IV2VPMDrCTLdLQCStIAzqKRgO3fbJctpcv5zmanAOQFSqo6eIjKWCTaLSEqnLWUkOEE8OLcJ3z3oxpoJNRVlIQc+2dBvPtxiKpdmbEB86klQ8EAgnk/kRAK0zZpBmKXMYaqwpprhFBu4TpHrou1EpNK7rNc9s6nxL7xoZFhS1auxqPt+XyjLcntstUYPSKD/AEL9TgZAMnFSuZJY9Q0NtVyggAu37UpAHNmPpvWNWWyivtVjDuwJ10djSorE5SKRkzKTLrUgky1zAc3C04d6pw4fMQsu/FSClM4ODmoCo5lI+Yc05bbWE0KTMZBNalKq1qSxzD7uRTKALys3ArhZ+oZ2JyY+Guj5mePI77L3SLuz2oLDpII3FR5xMcvxGFs9oXZkqmy2UolIWkqZOgxEJD5PxYTptFrcHbVFoUZak4FjMY0qzpyUKuKjbcRti+SEtGiKDEK1PT15ZxMpXT379YH7wq0brT0jmWgPMrk/v35w20SAas9Kv0jyFanTTf2Y8tR99YAXY1OjNB0hYI5wCl6Qfd1mxlsQDAF9W3aDROc6Ww+7EkrfQCLVhuYhkSQgMl+e+zxJT2BFEjzckuUrRMFAvyhTDUobxhk85Q3oklbo8qcMn9+2isCaQTNFKRARCXZqxqhDHgI9HhNgFSTDEF7Xz3MlSmchNGcnb8Q5Vqwlhn9IyfxEvE9wEIWy1kZYXADEu+jsIaPZKcdWzCWUKnz1YioOt+IkgsQ7szqB0LgBhtGxuiynGWG22WRPKgCcqaB3EZS4FEzSfmAAGLOoNA5JJrXkTliNOjXQkBKQ2HE3NRYZUozaim28Rz3Y8NItLFZAliaq+j5t+YJCSrIsBmYjTJetYMkJAozCIxuemCVR2iL+mIyPvziJYL1ixWjWIpspxlFJYfoSOT7Ki0WMqJoNwQav/iBZmqTQ5P715fWLUfMR5QNbJIP3jI0jQmzFdpLkUsKCQAVJUGrgWAAWU1QQRkHBANK05VPUuyWtBdXzApYgYkOG4UioLAM2jMWDd1vCU9Hyc8xz6aa+leY/EK7U90qYgKStJAUlKiEsXJdILAE1yTXeNmGdPiTl9o6DYr7l2iSmbLJIXvQuKFJGhGRieYlTFvmJ9PX2YxfwyvMTJK0lWJSVBXExUHDVOtAK9Y3I9+UPLTNuPoZMmNQs7eWkOBcDpXOI5sOSPKAPQ6kH3NN/3hsxH38nA8orkJaLK45WKa7/ACpPOqqD6KgohmSUX/w0mft4gY84mSPbR7CNvpFTykSwLPmOr0gmAvrAkNjQhiGJAsHIxDMmaQppiiGYqseQajrCGXDpKaxxb0RW04AVM/5jivbG/FTLYQzBLpdwrI1UE/M75J1bYR1XtJf3dzZckYO8mAlIUSxbSgfEWoNgTox5BfiVf1ykAtMVMUSMIbCtQUly3EXURWlNIeFJkpu1RadlJYQlSygg40pfE5JJwpFOHNRoHauTgR1S5rKpJxK+Y5p2fTr72jD2K4e5sxqFqQpKkkOwUGcjIqo5Y7l3zjpN2opQEAvnmX3esQl89i3QWEu20EAAQxEurk195colKYaMaJSdnknryjykx7DDgOkOIA2qXqMxAc35XMWa0wJaLOPP8fmMeWHbRqxz9FLeyThdPzJdqenQxh79kS5yCCrClSd2KKOyuQrXJgXZhG5vxWGUpTZB2GZpQDnVowN4WtIlLUlQmJwFwdSUvQj9xoQx4jno0E0wt6Mv8P8AFJtypQrWpOZQxqKBx8p8jHWJs+lPy2Xvxjh3Z+9Si2pmIyBJw5qwlnFA+VMqEZUjtczd8x+PxGma2acDuJLLU7nXL2IlM3DEObMerfWPTM2aJmlomYF61ix7NzeJdKcIceP5iqlqZ4N7LW1KcTvVSidanQ+DeEFOmiGWFwkawV/mHP7r+YRCnhz+6xY8YUwBMBDjWDwYinSAa6xzVjwlT2VaaGkLhq8LLNHyiUB4mbG6IVJcR6SlolTnHly/4gg5ejN3xdsuaZ3e4WStDK/UklKUownQ43Y7kxyi0XYv/UgFzApSlJJZ1MUcKhgzd0Fh00JbqHaCz94JyMakFS7MHGjFZdtQWbT7RkrXNSbxM04AAlUvEkMoFJShRIOeRap0zeBJ0xFb0XlptBV3cpAID4lFm4QHAZqlRAy/tNWBjW2S2yZKAFzESyaspQSd3Ylzu8c9vq6p1olJSmaJSiUpClYsWENVKQHdRDkEka7k8+m3Qla+7tNoKZqcWN0rUrCmrEHhSBnWmWZBfscLFmz6VslpTMfCXANTVvPWJu+rHC7o7GJUe8sN8f7gFEImcXMYQoEgA5BOhpWmxl3xeVjMpFpXZZ6JighMxRmSV4lOQCAgpyDCgckVD1Zwa6Yi2dGE14cTp94qxaf1Gg5/TzgO3dp5EoFU2YEJDl1UyfLU5aRJZLC4F0qYDSB7UeHd4wdq+NNglkFPeTHS5ISQ37a5l3FKc4uro7f2S1gCVMGI5oJZWoZtTmfKG4Sa+RyaT0U/b+1lSBZ0s8z5nLcINCSCOFxU/kRyvtrOmomlJmEYHbCMPCXUkEBgaYhqaEEOC/UL7GO3h8hLP6g1XYn9rsDzKCQzRgviKmsssymIUlQYYQWKvAh6ZYTtBwrdDSKDsdd6lzUhKSS6VYgCCnCUlRc6MSD4R2Va8QDaEDKMd2Zu6bIs4nLlJxqQ5CphCiAHACcJY4QnM5s8auRVII1D12NfvD5NmzxlVINl0oIULf1GW0D1ApX7Q9Sxr5GM6NzQ20TqHLwj3ZSa6lj+4k+IIH2PpA9pNC0W/Ya7sSe80qB1epgrbFyuMMbZsLGCEgGJ6+2hEpYNCseUaUfPyduxREdpJCS2cSiGzEuI4VdlczQohoP0hxMTNoik1cQ734wkelxwDOX/AGFRJwHiWjhFGJlkrCRrjKVLbQYTvGBu+72tKzwKxKK5RSXxBaivizDgkjlhzjqN9SzgC0glUspmACpISeJI5lJUANyIx08d5NK0hISiaEoIGEBJQE1FGIIUGOqVCBKPsDfo0lgsACcTjpn6mprWIr5uHGsLThQsUCwlLgEYSkn9SCCeEwTc1tSUBPKg5BhWLmUnEkdGiMW1J0GXRzuy9h7LKmony7LImBz3hXiwuxSool4sIOeYIT+kbJbLmaQpCVHuwtU1SpiiUoCkFLI2SBXD1OsbWddjqdZJY5HStKCn3yrSKS+klUxIUGloIISMlkVBVuARRO4c6M6nL/ZgpeixsU9QlpUqi8NQ/wCr9Xg7xm7isomzDaJslM5aiqilJwIYAhDqBwioYNpuS9hf1t7uUEkNj4NSMRBruwNejnSIbuuo9y0xGJKwEzJRAYLACT9Oh8gJYVq/2UyIord2ls9itX9MqxK704cP+2mdjcUKFBlVrUJOXJorb5Mm1WhMy7sCZ0klUwTJYlgPTjxIxAurNszm9R0L/s8hnlrmopTDNnBizOwUNNop7q7MWZACEfMXxTCSFrVUqxHPHmSDWmtY1rIiHFlRjXMWkzRgXKSpwQ+Jv7VBTrSaCuoTQ6V952QWy1SwU8EnCVijlZ+UUqQqgY/2PD7wnAWvAkpIlBYLTCSApY4QMnfCS4BDAcTh7G4rEApWAYQVd6skAYnS1KZApO/XSD+0PGNumS2qYEotCCQVJkhRU2ThTS0PkGTU5kwXJllKQFGqQBlyD+v0gVCRMUp+IEpUQzjCPlT4kYuhGTxYTg7kiJNnpY4V0JLm+fl0hCo5Q9IfnzhQsVc+MIX6BrTUGNf2NtCFWWWEBsLoUNlD5vNwroqMVbrQ+IBqRqPh3IUmzrKv1TSoDlhSH9H8oaP5GXy1eG/2asQ54jBfWPP09IvZ41EkehHhFKggALSgAMMxV/OGy8ofhiIBokbF1Q/FDErD+sRqVCGOHUTwqYy1usq1LnylnhUoGU3zYyygSqg4SQEjkecatCYzNotSFWxYC0rBDDCoFlD/AGlp5Fwx8GfEIZE8h6yshQ4igjE2WQ+YszMC4Cm1NKxf2K0nC7l2D0bxYU8oxdscT8SAcCOHAgUDKwuwzIGbUPCGBSoRbXcpU6YoTArCgDDLyBIOalOxbbIUZ6RllF8qQV0Wds7QkUSlc0uBwBwCSEjiJAdyKPSAFK760CUC6ZRxLOpIyGTM/wD0mJr6t/dSyoIYy2UDiCUYmYSwXFWKsnYh2LVB7Dz5akBUtTpcu5q5JcK0cGj6s+sGWOtyOjO/xCO1SUjugquKalKRkcQqGPIJUrnhI1i2u2Ue7OIZu4JfOvm8VvaC2SsaCpSQETEqcmgKS/8A0uPFtYIukCWCtChgWtSmfhCVElKgCAQogpJ3c8opGKd0LKT0WyJJFPrAF/GXLlKdIJV/yoaMerNC3le4RkeIUKRnXb3oYyfaW3LnySiVwLBJ7wn5EhIUqY2ZLKIAGZFWEGqdAW9mOnXm8y1ze4CkpIlpJYpXOWsAglnI4ASMh3Q3jRXTaJsux4p0vDOmLSgJVh4nT8qQKhIwqFRqSzGKu67CJdpTLlp72TZwVMFDCZs1yMZLkYQVEMFN3gyaL4EqX3iiFKySzlKUnMJfdqqZy2gDRST9GjDjvbCLPZsCAMXESSpQo5I05CgA0AEESfOGJ893MOK6RFnopV0eWthWIJwfIkauA9BHlq9IAvG1qACRTm+Z5/iFfRSPZd3f2clllKDjMVUX2ObZ8o1FhWEUApTw9vGR7MXk6sBqC7clCp8wD6RrZKIpBJdGHyZOWplqE0D0aJMI3+kDomPnWm0OZPt4qeSTmBZruX8ILiG0Cj0AG8c1o6DpgxMMArFfeHaiyyP+9ny0ljR3NOQcxjr0+McmncSlrJ34Py/p1hN+i/JI38xDmB7TPRKDrmIQN1KCfrSON3t8SrdN4QoSU1+RNf8Aka+TRkLxtC5hKlzFLVm5JPvdotDHfbJS8jj0df7Z/EOVLklFknJXPU4xJLiWP1KP7mcDnWjB8z8OpC0KNo/8MKTKH/rWxUpxSgEvP++ObBZGbscz9o7F8JZff3bapCCMeMKDpcBSkAJcPUPLMWljUYaIRyuc7kauy2RJUy0jGTpUAJJKSRlQEZ6qfaEV2ts6LQZJKkqDEqKCJdWoZjYXYihOojO3LfypdoNnUhitQBUolyoSmYg5F5YGZfHSLvszaUqmKkhWInEtZUcRUpShi0bCMSU9G8M1b2ar0aC14FysSwlSQAU4hiBOYLa/eMnZuyM2USZc4Bag5CcsKQwKgX4zQE00FQlynbawTbIROkAizZzUSkp4Vkp4ykguk0coAIw+MSybZOUUzBapYcBTKk1KDXCo4gAkZgpAPD1EFrVMVfaIbV2NXxzDMPeEJUlaiThIoQAGw0piFcnxVBXAmQpZM0tPYgFmcpSjQcqHpBE/tervEylSRNCgQRJmKmKAapKO7DJzDkxFbVyiQFSp0lSW7rHLPdlS0pQlOIYks6U8JKasNQ/JaC9dkF9WiaEFSZImTOAFAfiSs4SQ1WcJLciDSpr+0xRZ5C8anKkqIGI8ZoyXDkKICQMndQ1pd3fYFicmeuYoEoMvuskBlEuBu2EPkwpQxzr4lXupau7SCE4cSlOWKypJwEijpQU+E4A5VKjbO5Vs1FzWVKZYydTrVX9Ss66gCn0i0cA18mf2Y4tdl/WiSeBamGSXdObfKaaGNVd3xLWABMkhZJ/SopI5kEEOesdLBNGzH5uJ66OgERHNUMxnFFd3biTOLH/bVoFNXdjlFsmaFChfnGdquzfCSkrQ9HVusV94TGqBi6QXi9+9IEtnynMk0AGZP5hXpFFtkvZF1zioAhKH0/V8ufQu0dGsUqjl+kZO45UsIlmWGQa1+ZyK4v3Pn/iNdZVuOnr/ADDY+jz/ADn8tE+udff8Q/Crl6R4gecLjVsfT8Rc8wqL37QlDplDiH6jlm1N4yl42qfMPGtbHR2HlpGrn3KXpn1DesZu2zQHy5Malicok5MokjEXpdQHEskkKrqCKs5zy8AzQNNsgwmgxVxMAGYGgfQdKN1i/mScXzfKA5egxVzGTVB6kbRXW+0BYBDYiWzB0Byy28oqnekI0u2ZO9mRRILUrUHwfw84r0PhJIo3X/HXrFle1mCSCSVEaku7bDUkh4rZs8tg+UAcWWe3P+IfHJONxJTXypg6xVgaAhuuvNhSOifBK14LZNlk/PLcCuaCFP4P6xzuXIYY3o7cyNa9C5Maj4eWpSLzs5FAtbK6KSoGnjrvGp7g0QWp2dM7bWHup8uclQQFkEkslIWhk4iwcqYhNX3o1V7KXokzU0liZMExQ+UKIcqABzw7hs3MXvbC7kzrIsYcSkcUupBemRFRzbNozF1WwItMqVhSkKSopqFOca1Okg5kEnoa1MY3tG1G4s9tBKh3gUpLOMsL1BI0cOejZ5mtvCSmavAoChADgHMJNeXFCTZYMtfcJSVLVm+EYhqo7hQH0gC+LMvElUmqsUtKnrwOkL/+gHOkDs5a6LOzWfupqkS5aEoc4sKAkqJSlWNShmXJFc96VqO098BC0Syly6Vciywx6heA+I8DP9QOJZV82BOIDLEAXAfOpA8RFN2gnICFqmrQJbM5OHiIwhLvkp3bRvLugpDbffbpEvCozJoEpGHSZhU56MConRuYeo+IXZOXJuyUS6jKmEzVu6lKmJAKiciXRLS+wGWmh7C3CpS1WucGKnTJRkEy3+dqcS6Z6DnF/wBpLEZ1jtMsMSqWopcOywHSWzooAwbpgez5rmnAAFJrTwfKGyEBfWuXveJ1JGVWIBD58/QEdYCkTMJIegID5UBcDkGrGtSdGTirpE5sDAFsnc7GjMfXwMTWG8Z8uiJik0YcRYeBoKHNtsot7rSFoYpdzTwO3hrsYMkXYnE2WdPrzJH3EZJ5lbTRsxwaVxZ6wdp7UMIVhmOWfC5Ov6SNI1CrwBMsoDhwpjSmddH+8ZyZJEtykGuXLZm0zeLG4pxLo0bE2yia/mM0vktHpePlakoyOi3DMExIUA9TTUGLqSSNGaM/2InFKlpIpQ+YP49Y06kgl9dXh4LRDy3/AJGiSSo0ME98ncRHJltU9YfiPsRQwvZU9pLzMqXhT863YjMDU9dB/EY1UrJx9YtLytfeTVKL/tH7fb+sCzJdPPX3rEm7KJUZi910SAp2cr5s/wB28ozFvtiw+HMaCrOGdR0pRhvG1ttlSEOQ5215B+rHr4xj13aXJAJCjUnd/plCTnxQ8Y2yrmSn41VCRQeAp5/iKyfJKlYc8Sq7+z+IuL4npS8kFikOQxBfMZ56mK2zWdVFszPXctl5D1g4XJw5PX1/QmRJSpCTQDSjAZhqj+T9BvE12zVSp8mYFVBCtQQEl28ktDpUoAusPRRpyLAnlXP8CGJOFRJo7Yd8wB44Q/jG/BNSVGTNDi7PpYSsQKVVcMRmDu3LOMDbrj7mdZ0TcKkCalMoBJSTgEyajCx/Q7EDRINXYbbs9be+ssiYK4paXfMkBi/NwYmvS6ZVol4JySUuFBlFKgRUEKDEFnFCKExC6ZoMR2fvzBJdctSChKE4SSSod53eNgyeLElTgfqzZoMRfyVgrSs4XOYZqZlw7pUlSQBmRu0JJ7E2qQp5VoE9CWITPBK+FuATQp0gFKCKEOhL7wB2st1sskhU1cqyS0JJoCtfeFT4WGEAKK1JLu7pPWC6GTA+0PbJFnSpJAUtCwAMTYigAgZE1KDXJykaxkrptCbdakf1doAkpUSlB4cWIgAkMwocLaAgjOoEjF3PezVCZOmFRBXxcKOFw9A8wnJqSxoSYSUo4FlIoBkS/CgYS+5BGJjoojIhiml0Hi2fRdkmCgAAADDo2nKElqYmOb/DPtWoqNnnA4cSRJmEkpC1pK+4cl8LJOF9KULCOlSBUwrEPn6/bKlNstMkJCUoUpAA5l+Q+VqZDE0ZudZsEwAjNhlrQe9mjd/E6zGTehU1JstKwOgwK8cSQT1EUVpseMPV0sRRnO7b113PWLR+Kt+yb+T16IbDLwVlh0s5GXLPSr0bQxZomJL1Yg131LcgRtv4wPZ7MUvlx1SAc9HPUYT4q3gvuQ/7gGBG7V8MvOMUnbNkVSCZahhKvMbNp7/EQXRbO7W6mA//ACrXqCPbwPaLOXc5Gis+jt4t5RJZ5Qcpd6JA2A4mB5NEq3ZSMqo6FcDpmZgAhn9QfQeca2yTgojiz5RzzsxaCEFJPylgeWX2bwjf3ZLxAHdjF4j56muRbjWHNzMNAj3n5D8RQ88x1sukpIenrASlMSNBGxVdoqoqKvRznGFlKJJVuSeVTp4RnkqLRdiW9CMBxB9hGdmJzJph0Dbu+/Tod41fdHUOOlIr75lowLccWEYQMyNGGrHypyibUn0Oml2c9vmzicScyCWOoOw1r7yirliZJOFQookJVo+VQzDLWNr/AEIlIBUK/R8/fs5y2W8LLAUSd3306OYpCUvx9CyS79iWKxkpxK5N0SSA/KpI5xBbLICEtlXPNgEpB66ecXueJTM7Dds/u5gO80h0jQEPyAwkV66w/jZPmxM8PgdX+FNr7y7kjWWtaM31xk8gcRpGsw+Mc/8Ag9aGFpl5ElC9s8ST5YU/8o6C3N2+0Xn2Sh0PNKjKMr2yuNN4qFkUpSUoR3xYs68WCWTQ0AE2mrjaNS2w96xHKlDEVAAEgAlg5AdgTydR8TCjHzt2jsU2yzRZJkv5AlIUapKQ5xjkTMVXRyNIFSg4BiIAmKNS/wAiak0ycTJb8gY6/wDFy50rsgnKoqUtLEUcLIQpLZE8Rzjiy5C7ThUAEiUlamriUMRWSnMOAE88I5QaKp2jrvwisSVWOZMUEq72ctT0JZJAS+5BTnHQUnCOr5xyr4P32mW9mB4cRUnm+F21qwV/8iP0x1Oep29+ECycls518ZLA8uRO1QpSDT9KxiJ8DLeMRYJVAMnD+Joz8gG8o6r8Q7sM+75wS5UlOMZ5oOLQPpSOYWKYFpLAVADCopSh2oryh3fDQsa5AyS2KuVUnYOa9Hem0NsU4rDtlpnV39+EJeMkmuYDBuR16Ah4MueyqHeAkumlWoSVP4U9vEGtWWT2GITViOZd25e+YgeSjFMUQM8shlQfWDhJxkhJ4tcug6mh8o9ZkYZgOdCXD5A/y/gYjdFKssbpXhWzHip0OY+8b/s5PdBTqkv5/wAvHOZWOZMSBuVfj6xt7gnKKn0KHPmIbHK20UnvHTNWgw/z8oH/AKlKEYlKSkDMkgAdXpEP+u2f/wA+X/zT+Y0mEDvS3nu2SGK+HwO3XKMslOGhDtptF/e9nmJb9Qc1FfGKK1TFu+Gmpr5vGWTt7LJfRJKl75wk2WCa1A8nhlnW9er8onKgBXw/LwqYTG9r08BSOFyASM8JpnpGbslynvEhjhqAHo5NX551rmY315WJMwEEBiXLxUyLAUhjmKAvoDTnt5QG3WhkleyOx3UUBKVcypjqw6ee8ATpGMzdalI6tv1IHhFnaVrKvAga7fiPWa7CzvmQTGdZHdRRdxVbJ+yFpMu1JCaYsaSXq9FpHMMgnyjqkhBCav4xyexjurZKcgDGj1OFvABj/wC5HYiOGPVbtJowdaIcLjWHSV6fiHSyC4iCYljpCnHLfjXe/eTJFkBLJBmrAP6i6UAg0NMZz25COdWeYpCiQs1AIW9PmSgMrdOKj1TkRpBvaG9f6u2TrRUnGcIfhKE8KU/tVhFDkSo5NAEl1pwlyclgUfhAJAOTOjxB5YSysdaLS7rd/T2mXMAA4kYWBFSriTydJIr/AG0BwvH0KoU+8fOMi1lToWxxIGFizhSq1yHGzH9JAfIiPoC5LYZtkkzD+qWgl83YZjfSFQJk8xLgjcERxmZdpsi1yFOAhTJLEYgRwqG4YA8nbSO0GOc/EO6ME0T8kKSQo58aap6OkYQP2CL43uiE1q0Zqcl1ilCDrTNj5xPZpRImBO6E1ajByTlooHxiexS0kBWrOOb9Yiu+Ye/UAAca2z1EtDeoVEMklG0Xxq9hV1rAcA/MfTTzz8YLlpZeRc6MdA2fvSHmziWRhQoqbJKWQASR8zBINMgSeTQfZ0OwWrwTQdCrM+nTSMUlJ7s0KSWgazEImfLWgAFSNKjQfztGg7PoWpag5QDkM1M7kD9IqGaucVs0JB4AA/hnqYsbnn4ZgrrX7wMT4MOR2jWIsyAxwgkaqqrwJrqfOC+6GwiFJpHnP7fOPQMI6aAxdmYvpT8RT2m3ucKENzIr1A+8XJS9DEFqsQUghIAURQsKc4DthVGTtZlpqWUrNvyfzACFlRxHwHv6wRauzs4ElRBfV3fn6xPZLuU7YaZGMktui6ARYSoO7bBor7fJwkAF93p5Rr7RZ0J4aEihYiM3fFjYgir/AFG/hHPQUVSqMaHTaCrNPDVEQKfzgmTLqOnv6QrCRWmwBYDkg1qDUP8AfKOmWGfjSd22jCSbI5zeN/ZJOFLe9oviJZCNC2OUVvay0YLMtixWCgdVDN+jxaTkMaZRmu2Ex+6lkn9Sj9B9/KKydIWKto47bblloISkqHDWr5612+8TWXs6maQEkpUl+J/0s2BVajTpvF1eN0FS8SRvT8aViVMky8qEiu+waITzKKs0RxtugJfZRJTgM4lyMPCHSWCSXH9wFdC4pwhuv3PY+6s0tDuw8yXU/mY53dEh1PtUk70jpti4pSCc8I9P8Qnj5XNuzs8FGKEBrA943emahUtYcKDH8jnBJRBExIOsbDKcqn3eEzlSjwCX3lSWDJKGL7FKwrzGkC2eUqXKBloCjMnTQFM4SMSwFFiC3CBnqN42XaO4wuemapIMsoKVgs2JCkrQWzNH5cAfOACgd2yEsNGFBrRupiMqstHoBuJCk4u9WF4lv8uEUSlIoSWokPVneC7RJZ2qOUDITpz5ZwZLs5iM3Y6A5KCaDMe3i5s13FGEnkYisdmYufAQacW5pTXyhUkBtmgstoCkvlvEvcjcecU12z2UxLP7zi47k7RshLkiElTCVCEWlwYcRHnhhQSYrChlh9oBcMw3f/A6/aLG1WPGxchoSTYQncjQH7xOUW2OpKiktVmfiHza7xV2+yugEZ7c42RsidoqLxkBBYCh+8SnCkPGRikWRRWU6b7DcmCk1UdGYDkBQfmLqz3YudiSnChIIJpU7ZDLkd4Nl9lWFVcXJ4XjKW6G5JANzWVSpiCkUSoEnSlWjXITT2YpZfBQUI+2kWlitQWOcWxUtE8m9kyiIy9ts4tFswmqUgYvAOx8VRqDFPcV2qlmZMWGXMUVNmQCSW9fQQ0ldIEHVszl93P3BSXxBT+Yz98ozE5BXMIDfgDUx0++wgyTj0qDq+n3jDy08Rwhn86R5/kxp6N+CXJbH3dZsCABWtetI31jQEoSnlFJd1yky01bEsKUdcIGQ3cxoiM4v42PiuTIeTkUviiCacsL/WI0Tefp7MFhI/mEUijMI2GWysvFONJST4tyjPTGkpKM9njWz7IGJAbpFcu6sa0u+bk8hE5RvaKRkjPSrvmHiZjzpD50hafmbwy8I10u70DR/GILykhYEsUJZzE3jSQ3PZRXHKMyYMeX35xqDIBDEAtpy+0R2G7EywGzb/MGRTHGlsnKVvRVm7OIjJL0103gv+j5nzglQ9mB6cvSHUUhbbCRHgYjTUxIjKCgNULHoSFTBAIesRzrMlfzCJsMJAaOTGSLOEBkinvOH/SER9zCqyg+jvZXXtZnGMZjPpFZItpSoNWrNv7aNKziIUSEg0SB0AiUsdu0OpaoeC8ehUwg+aKCmevRC56yiWHSjXIPr+PCJLs7O4S689hF4zUFMso8Dn73iP8ADFy5SLfzSS4x0IlLCmkeFS8PP4hFj34RYiIIa8OSYYvPygBoXXP+YVg/8wqA48oa+XhHHD26wLIsZCnVnX7fzBiYao0jmvYEzxBhCmFJ+8NJpBOEJ6w3Af7fQR736kQ7vDHHWf/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44" name="AutoShape 4" descr="data:image/jpeg;base64,/9j/4AAQSkZJRgABAQAAAQABAAD/2wCEAAkGBhQSERUUExMWFRUWGBgZGBgYFxcXGhwaGhocGBsYGhoeHCYeHxokGhgYHy8gJCcpLCwsGB4xNTAqNSYrLCkBCQoKDgwOGg8PGikkHyQpLCwsLCwsLCwsLCwsLCwsLCwsLCwsLCwsLCwsLCwsLCwsLCwsLCwsLCwsLCwpLCwsLP/AABEIAPsAyQMBIgACEQEDEQH/xAAcAAABBQEBAQAAAAAAAAAAAAAEAQIDBQYHAAj/xABAEAABAgMGAwYFAwMDAQkAAAABAhEAAyEEBRIxQVEiYXEGE4GRofAHMrHB0UJi4RRS8RUjkrIWM0NTcnOCosL/xAAaAQADAQEBAQAAAAAAAAAAAAABAgMEAAUG/8QAJhEAAgICAgICAgIDAAAAAAAAAAECEQMhEjEEQSJRMmETwSNCcf/aAAwDAQACEQMRAD8A7YTDgIa0KOUZxz0eMeeEjjhRHgY8IWOAejzR4CPNHHHnhYQloZ34OVY46mx8IFRCFlyWeHyzmTlHWNxolMeipn3y9Jfn/H5gQ2xageM12P4yghUGaB4YqaOsZ2YlQaqsv7lfcw6Sk54lCv8AcfzC2UWL2Wyredm84Z/qCtWgYWhRoVFvvEcxQgbKRjHqiylW8HMN0rBSVA5RnFT2/EPs97lChqCWNeeY8YHKuwy8a9xNA8K8CotqTyiObeCnYJYaEnPwH3rDWZ1ik3VB0eeAUXj/AHCnL8QXLWFClYKYJQcex7wsMMNxc/Ux1iUSAwhELDZqwkOdI45foZOnhIcv0gJdsUrKnTOIpiyokn/HKGjrCNmyGJLvsmXalEM/lSDrOeEdIrRE0qZhNI5ME4JqkWUNWsAOY8hQIpEFrVkN4dmaMbdA61k55bQstTHqIjeCrLJ1OWn5hFs0SqKHpk8z5CJmaFhpVDmZtsZNmBAf0EVM2d3gfCAOnixOe2UBW7tHZkLKTPRjBYjEMXQgViKz31IUQEzkEnLiTUNkObfmA2XjBpWGTCRn79sYZNX9envy3j02dnXN9oGROxZUgGiMQnxo2UDqV7EPCoas++ftoVsoopAs+a/vOB5poTtBU6vvxiHAYm0a8ckg667wBGE5tQ7hoKVN4vrWMzabLh4k8qRNKtaslGvSApNaYZYIyfKLNC2u3t4SXaCkuIrpVqVB4FBUFw9PpDp2ZpQrsurPOxAe9ok7sbe/OK27F1I3iww8z6fiKJ2ebkjxlRPANvW5CfEiDjAVrs6iXS1RV6e/4gvoGKuWwOGJaJ/6NR/UPAPEQQB5+MIbVJMcIeFQ0QscBlhZRTPWHzJQOYgeRPahLwViii6MUk07IV2VPMDrCTLdLQCStIAzqKRgO3fbJctpcv5zmanAOQFSqo6eIjKWCTaLSEqnLWUkOEE8OLcJ3z3oxpoJNRVlIQc+2dBvPtxiKpdmbEB86klQ8EAgnk/kRAK0zZpBmKXMYaqwpprhFBu4TpHrou1EpNK7rNc9s6nxL7xoZFhS1auxqPt+XyjLcntstUYPSKD/AEL9TgZAMnFSuZJY9Q0NtVyggAu37UpAHNmPpvWNWWyivtVjDuwJ10djSorE5SKRkzKTLrUgky1zAc3C04d6pw4fMQsu/FSClM4ODmoCo5lI+Yc05bbWE0KTMZBNalKq1qSxzD7uRTKALys3ArhZ+oZ2JyY+Guj5mePI77L3SLuz2oLDpII3FR5xMcvxGFs9oXZkqmy2UolIWkqZOgxEJD5PxYTptFrcHbVFoUZak4FjMY0qzpyUKuKjbcRti+SEtGiKDEK1PT15ZxMpXT379YH7wq0brT0jmWgPMrk/v35w20SAas9Kv0jyFanTTf2Y8tR99YAXY1OjNB0hYI5wCl6Qfd1mxlsQDAF9W3aDROc6Ww+7EkrfQCLVhuYhkSQgMl+e+zxJT2BFEjzckuUrRMFAvyhTDUobxhk85Q3oklbo8qcMn9+2isCaQTNFKRARCXZqxqhDHgI9HhNgFSTDEF7Xz3MlSmchNGcnb8Q5Vqwlhn9IyfxEvE9wEIWy1kZYXADEu+jsIaPZKcdWzCWUKnz1YioOt+IkgsQ7szqB0LgBhtGxuiynGWG22WRPKgCcqaB3EZS4FEzSfmAAGLOoNA5JJrXkTliNOjXQkBKQ2HE3NRYZUozaim28Rz3Y8NItLFZAliaq+j5t+YJCSrIsBmYjTJetYMkJAozCIxuemCVR2iL+mIyPvziJYL1ixWjWIpspxlFJYfoSOT7Ki0WMqJoNwQav/iBZmqTQ5P715fWLUfMR5QNbJIP3jI0jQmzFdpLkUsKCQAVJUGrgWAAWU1QQRkHBANK05VPUuyWtBdXzApYgYkOG4UioLAM2jMWDd1vCU9Hyc8xz6aa+leY/EK7U90qYgKStJAUlKiEsXJdILAE1yTXeNmGdPiTl9o6DYr7l2iSmbLJIXvQuKFJGhGRieYlTFvmJ9PX2YxfwyvMTJK0lWJSVBXExUHDVOtAK9Y3I9+UPLTNuPoZMmNQs7eWkOBcDpXOI5sOSPKAPQ6kH3NN/3hsxH38nA8orkJaLK45WKa7/ACpPOqqD6KgohmSUX/w0mft4gY84mSPbR7CNvpFTykSwLPmOr0gmAvrAkNjQhiGJAsHIxDMmaQppiiGYqseQajrCGXDpKaxxb0RW04AVM/5jivbG/FTLYQzBLpdwrI1UE/M75J1bYR1XtJf3dzZckYO8mAlIUSxbSgfEWoNgTox5BfiVf1ykAtMVMUSMIbCtQUly3EXURWlNIeFJkpu1RadlJYQlSygg40pfE5JJwpFOHNRoHauTgR1S5rKpJxK+Y5p2fTr72jD2K4e5sxqFqQpKkkOwUGcjIqo5Y7l3zjpN2opQEAvnmX3esQl89i3QWEu20EAAQxEurk195colKYaMaJSdnknryjykx7DDgOkOIA2qXqMxAc35XMWa0wJaLOPP8fmMeWHbRqxz9FLeyThdPzJdqenQxh79kS5yCCrClSd2KKOyuQrXJgXZhG5vxWGUpTZB2GZpQDnVowN4WtIlLUlQmJwFwdSUvQj9xoQx4jno0E0wt6Mv8P8AFJtypQrWpOZQxqKBx8p8jHWJs+lPy2Xvxjh3Z+9Si2pmIyBJw5qwlnFA+VMqEZUjtczd8x+PxGma2acDuJLLU7nXL2IlM3DEObMerfWPTM2aJmlomYF61ix7NzeJdKcIceP5iqlqZ4N7LW1KcTvVSidanQ+DeEFOmiGWFwkawV/mHP7r+YRCnhz+6xY8YUwBMBDjWDwYinSAa6xzVjwlT2VaaGkLhq8LLNHyiUB4mbG6IVJcR6SlolTnHly/4gg5ejN3xdsuaZ3e4WStDK/UklKUownQ43Y7kxyi0XYv/UgFzApSlJJZ1MUcKhgzd0Fh00JbqHaCz94JyMakFS7MHGjFZdtQWbT7RkrXNSbxM04AAlUvEkMoFJShRIOeRap0zeBJ0xFb0XlptBV3cpAID4lFm4QHAZqlRAy/tNWBjW2S2yZKAFzESyaspQSd3Ylzu8c9vq6p1olJSmaJSiUpClYsWENVKQHdRDkEka7k8+m3Qla+7tNoKZqcWN0rUrCmrEHhSBnWmWZBfscLFmz6VslpTMfCXANTVvPWJu+rHC7o7GJUe8sN8f7gFEImcXMYQoEgA5BOhpWmxl3xeVjMpFpXZZ6JighMxRmSV4lOQCAgpyDCgckVD1Zwa6Yi2dGE14cTp94qxaf1Gg5/TzgO3dp5EoFU2YEJDl1UyfLU5aRJZLC4F0qYDSB7UeHd4wdq+NNglkFPeTHS5ISQ37a5l3FKc4uro7f2S1gCVMGI5oJZWoZtTmfKG4Sa+RyaT0U/b+1lSBZ0s8z5nLcINCSCOFxU/kRyvtrOmomlJmEYHbCMPCXUkEBgaYhqaEEOC/UL7GO3h8hLP6g1XYn9rsDzKCQzRgviKmsssymIUlQYYQWKvAh6ZYTtBwrdDSKDsdd6lzUhKSS6VYgCCnCUlRc6MSD4R2Va8QDaEDKMd2Zu6bIs4nLlJxqQ5CphCiAHACcJY4QnM5s8auRVII1D12NfvD5NmzxlVINl0oIULf1GW0D1ApX7Q9Sxr5GM6NzQ20TqHLwj3ZSa6lj+4k+IIH2PpA9pNC0W/Ya7sSe80qB1epgrbFyuMMbZsLGCEgGJ6+2hEpYNCseUaUfPyduxREdpJCS2cSiGzEuI4VdlczQohoP0hxMTNoik1cQ734wkelxwDOX/AGFRJwHiWjhFGJlkrCRrjKVLbQYTvGBu+72tKzwKxKK5RSXxBaivizDgkjlhzjqN9SzgC0glUspmACpISeJI5lJUANyIx08d5NK0hISiaEoIGEBJQE1FGIIUGOqVCBKPsDfo0lgsACcTjpn6mprWIr5uHGsLThQsUCwlLgEYSkn9SCCeEwTc1tSUBPKg5BhWLmUnEkdGiMW1J0GXRzuy9h7LKmony7LImBz3hXiwuxSool4sIOeYIT+kbJbLmaQpCVHuwtU1SpiiUoCkFLI2SBXD1OsbWddjqdZJY5HStKCn3yrSKS+klUxIUGloIISMlkVBVuARRO4c6M6nL/ZgpeixsU9QlpUqi8NQ/wCr9Xg7xm7isomzDaJslM5aiqilJwIYAhDqBwioYNpuS9hf1t7uUEkNj4NSMRBruwNejnSIbuuo9y0xGJKwEzJRAYLACT9Oh8gJYVq/2UyIord2ls9itX9MqxK704cP+2mdjcUKFBlVrUJOXJorb5Mm1WhMy7sCZ0klUwTJYlgPTjxIxAurNszm9R0L/s8hnlrmopTDNnBizOwUNNop7q7MWZACEfMXxTCSFrVUqxHPHmSDWmtY1rIiHFlRjXMWkzRgXKSpwQ+Jv7VBTrSaCuoTQ6V952QWy1SwU8EnCVijlZ+UUqQqgY/2PD7wnAWvAkpIlBYLTCSApY4QMnfCS4BDAcTh7G4rEApWAYQVd6skAYnS1KZApO/XSD+0PGNumS2qYEotCCQVJkhRU2ThTS0PkGTU5kwXJllKQFGqQBlyD+v0gVCRMUp+IEpUQzjCPlT4kYuhGTxYTg7kiJNnpY4V0JLm+fl0hCo5Q9IfnzhQsVc+MIX6BrTUGNf2NtCFWWWEBsLoUNlD5vNwroqMVbrQ+IBqRqPh3IUmzrKv1TSoDlhSH9H8oaP5GXy1eG/2asQ54jBfWPP09IvZ41EkehHhFKggALSgAMMxV/OGy8ofhiIBokbF1Q/FDErD+sRqVCGOHUTwqYy1usq1LnylnhUoGU3zYyygSqg4SQEjkecatCYzNotSFWxYC0rBDDCoFlD/AGlp5Fwx8GfEIZE8h6yshQ4igjE2WQ+YszMC4Cm1NKxf2K0nC7l2D0bxYU8oxdscT8SAcCOHAgUDKwuwzIGbUPCGBSoRbXcpU6YoTArCgDDLyBIOalOxbbIUZ6RllF8qQV0Wds7QkUSlc0uBwBwCSEjiJAdyKPSAFK760CUC6ZRxLOpIyGTM/wD0mJr6t/dSyoIYy2UDiCUYmYSwXFWKsnYh2LVB7Dz5akBUtTpcu5q5JcK0cGj6s+sGWOtyOjO/xCO1SUjugquKalKRkcQqGPIJUrnhI1i2u2Ue7OIZu4JfOvm8VvaC2SsaCpSQETEqcmgKS/8A0uPFtYIukCWCtChgWtSmfhCVElKgCAQogpJ3c8opGKd0LKT0WyJJFPrAF/GXLlKdIJV/yoaMerNC3le4RkeIUKRnXb3oYyfaW3LnySiVwLBJ7wn5EhIUqY2ZLKIAGZFWEGqdAW9mOnXm8y1ze4CkpIlpJYpXOWsAglnI4ASMh3Q3jRXTaJsux4p0vDOmLSgJVh4nT8qQKhIwqFRqSzGKu67CJdpTLlp72TZwVMFDCZs1yMZLkYQVEMFN3gyaL4EqX3iiFKySzlKUnMJfdqqZy2gDRST9GjDjvbCLPZsCAMXESSpQo5I05CgA0AEESfOGJ893MOK6RFnopV0eWthWIJwfIkauA9BHlq9IAvG1qACRTm+Z5/iFfRSPZd3f2clllKDjMVUX2ObZ8o1FhWEUApTw9vGR7MXk6sBqC7clCp8wD6RrZKIpBJdGHyZOWplqE0D0aJMI3+kDomPnWm0OZPt4qeSTmBZruX8ILiG0Cj0AG8c1o6DpgxMMArFfeHaiyyP+9ny0ljR3NOQcxjr0+McmncSlrJ34Py/p1hN+i/JI38xDmB7TPRKDrmIQN1KCfrSON3t8SrdN4QoSU1+RNf8Aka+TRkLxtC5hKlzFLVm5JPvdotDHfbJS8jj0df7Z/EOVLklFknJXPU4xJLiWP1KP7mcDnWjB8z8OpC0KNo/8MKTKH/rWxUpxSgEvP++ObBZGbscz9o7F8JZff3bapCCMeMKDpcBSkAJcPUPLMWljUYaIRyuc7kauy2RJUy0jGTpUAJJKSRlQEZ6qfaEV2ts6LQZJKkqDEqKCJdWoZjYXYihOojO3LfypdoNnUhitQBUolyoSmYg5F5YGZfHSLvszaUqmKkhWInEtZUcRUpShi0bCMSU9G8M1b2ar0aC14FysSwlSQAU4hiBOYLa/eMnZuyM2USZc4Bag5CcsKQwKgX4zQE00FQlynbawTbIROkAizZzUSkp4Vkp4ykguk0coAIw+MSybZOUUzBapYcBTKk1KDXCo4gAkZgpAPD1EFrVMVfaIbV2NXxzDMPeEJUlaiThIoQAGw0piFcnxVBXAmQpZM0tPYgFmcpSjQcqHpBE/tervEylSRNCgQRJmKmKAapKO7DJzDkxFbVyiQFSp0lSW7rHLPdlS0pQlOIYks6U8JKasNQ/JaC9dkF9WiaEFSZImTOAFAfiSs4SQ1WcJLciDSpr+0xRZ5C8anKkqIGI8ZoyXDkKICQMndQ1pd3fYFicmeuYoEoMvuskBlEuBu2EPkwpQxzr4lXupau7SCE4cSlOWKypJwEijpQU+E4A5VKjbO5Vs1FzWVKZYydTrVX9Ss66gCn0i0cA18mf2Y4tdl/WiSeBamGSXdObfKaaGNVd3xLWABMkhZJ/SopI5kEEOesdLBNGzH5uJ66OgERHNUMxnFFd3biTOLH/bVoFNXdjlFsmaFChfnGdquzfCSkrQ9HVusV94TGqBi6QXi9+9IEtnynMk0AGZP5hXpFFtkvZF1zioAhKH0/V8ufQu0dGsUqjl+kZO45UsIlmWGQa1+ZyK4v3Pn/iNdZVuOnr/ADDY+jz/ADn8tE+udff8Q/Crl6R4gecLjVsfT8Rc8wqL37QlDplDiH6jlm1N4yl42qfMPGtbHR2HlpGrn3KXpn1DesZu2zQHy5Malicok5MokjEXpdQHEskkKrqCKs5zy8AzQNNsgwmgxVxMAGYGgfQdKN1i/mScXzfKA5egxVzGTVB6kbRXW+0BYBDYiWzB0Byy28oqnekI0u2ZO9mRRILUrUHwfw84r0PhJIo3X/HXrFle1mCSCSVEaku7bDUkh4rZs8tg+UAcWWe3P+IfHJONxJTXypg6xVgaAhuuvNhSOifBK14LZNlk/PLcCuaCFP4P6xzuXIYY3o7cyNa9C5Maj4eWpSLzs5FAtbK6KSoGnjrvGp7g0QWp2dM7bWHup8uclQQFkEkslIWhk4iwcqYhNX3o1V7KXokzU0liZMExQ+UKIcqABzw7hs3MXvbC7kzrIsYcSkcUupBemRFRzbNozF1WwItMqVhSkKSopqFOca1Okg5kEnoa1MY3tG1G4s9tBKh3gUpLOMsL1BI0cOejZ5mtvCSmavAoChADgHMJNeXFCTZYMtfcJSVLVm+EYhqo7hQH0gC+LMvElUmqsUtKnrwOkL/+gHOkDs5a6LOzWfupqkS5aEoc4sKAkqJSlWNShmXJFc96VqO098BC0Syly6Vciywx6heA+I8DP9QOJZV82BOIDLEAXAfOpA8RFN2gnICFqmrQJbM5OHiIwhLvkp3bRvLugpDbffbpEvCozJoEpGHSZhU56MConRuYeo+IXZOXJuyUS6jKmEzVu6lKmJAKiciXRLS+wGWmh7C3CpS1WucGKnTJRkEy3+dqcS6Z6DnF/wBpLEZ1jtMsMSqWopcOywHSWzooAwbpgez5rmnAAFJrTwfKGyEBfWuXveJ1JGVWIBD58/QEdYCkTMJIegID5UBcDkGrGtSdGTirpE5sDAFsnc7GjMfXwMTWG8Z8uiJik0YcRYeBoKHNtsot7rSFoYpdzTwO3hrsYMkXYnE2WdPrzJH3EZJ5lbTRsxwaVxZ6wdp7UMIVhmOWfC5Ov6SNI1CrwBMsoDhwpjSmddH+8ZyZJEtykGuXLZm0zeLG4pxLo0bE2yia/mM0vktHpePlakoyOi3DMExIUA9TTUGLqSSNGaM/2InFKlpIpQ+YP49Y06kgl9dXh4LRDy3/AJGiSSo0ME98ncRHJltU9YfiPsRQwvZU9pLzMqXhT863YjMDU9dB/EY1UrJx9YtLytfeTVKL/tH7fb+sCzJdPPX3rEm7KJUZi910SAp2cr5s/wB28ozFvtiw+HMaCrOGdR0pRhvG1ttlSEOQ5215B+rHr4xj13aXJAJCjUnd/plCTnxQ8Y2yrmSn41VCRQeAp5/iKyfJKlYc8Sq7+z+IuL4npS8kFikOQxBfMZ56mK2zWdVFszPXctl5D1g4XJw5PX1/QmRJSpCTQDSjAZhqj+T9BvE12zVSp8mYFVBCtQQEl28ktDpUoAusPRRpyLAnlXP8CGJOFRJo7Yd8wB44Q/jG/BNSVGTNDi7PpYSsQKVVcMRmDu3LOMDbrj7mdZ0TcKkCalMoBJSTgEyajCx/Q7EDRINXYbbs9be+ssiYK4paXfMkBi/NwYmvS6ZVol4JySUuFBlFKgRUEKDEFnFCKExC6ZoMR2fvzBJdctSChKE4SSSod53eNgyeLElTgfqzZoMRfyVgrSs4XOYZqZlw7pUlSQBmRu0JJ7E2qQp5VoE9CWITPBK+FuATQp0gFKCKEOhL7wB2st1sskhU1cqyS0JJoCtfeFT4WGEAKK1JLu7pPWC6GTA+0PbJFnSpJAUtCwAMTYigAgZE1KDXJykaxkrptCbdakf1doAkpUSlB4cWIgAkMwocLaAgjOoEjF3PezVCZOmFRBXxcKOFw9A8wnJqSxoSYSUo4FlIoBkS/CgYS+5BGJjoojIhiml0Hi2fRdkmCgAAADDo2nKElqYmOb/DPtWoqNnnA4cSRJmEkpC1pK+4cl8LJOF9KULCOlSBUwrEPn6/bKlNstMkJCUoUpAA5l+Q+VqZDE0ZudZsEwAjNhlrQe9mjd/E6zGTehU1JstKwOgwK8cSQT1EUVpseMPV0sRRnO7b113PWLR+Kt+yb+T16IbDLwVlh0s5GXLPSr0bQxZomJL1Yg131LcgRtv4wPZ7MUvlx1SAc9HPUYT4q3gvuQ/7gGBG7V8MvOMUnbNkVSCZahhKvMbNp7/EQXRbO7W6mA//ACrXqCPbwPaLOXc5Gis+jt4t5RJZ5Qcpd6JA2A4mB5NEq3ZSMqo6FcDpmZgAhn9QfQeca2yTgojiz5RzzsxaCEFJPylgeWX2bwjf3ZLxAHdjF4j56muRbjWHNzMNAj3n5D8RQ88x1sukpIenrASlMSNBGxVdoqoqKvRznGFlKJJVuSeVTp4RnkqLRdiW9CMBxB9hGdmJzJph0Dbu+/Tod41fdHUOOlIr75lowLccWEYQMyNGGrHypyibUn0Oml2c9vmzicScyCWOoOw1r7yirliZJOFQookJVo+VQzDLWNr/AEIlIBUK/R8/fs5y2W8LLAUSd3306OYpCUvx9CyS79iWKxkpxK5N0SSA/KpI5xBbLICEtlXPNgEpB66ecXueJTM7Dds/u5gO80h0jQEPyAwkV66w/jZPmxM8PgdX+FNr7y7kjWWtaM31xk8gcRpGsw+Mc/8Ag9aGFpl5ElC9s8ST5YU/8o6C3N2+0Xn2Sh0PNKjKMr2yuNN4qFkUpSUoR3xYs68WCWTQ0AE2mrjaNS2w96xHKlDEVAAEgAlg5AdgTydR8TCjHzt2jsU2yzRZJkv5AlIUapKQ5xjkTMVXRyNIFSg4BiIAmKNS/wAiak0ycTJb8gY6/wDFy50rsgnKoqUtLEUcLIQpLZE8Rzjiy5C7ThUAEiUlamriUMRWSnMOAE88I5QaKp2jrvwisSVWOZMUEq72ctT0JZJAS+5BTnHQUnCOr5xyr4P32mW9mB4cRUnm+F21qwV/8iP0x1Oep29+ECycls518ZLA8uRO1QpSDT9KxiJ8DLeMRYJVAMnD+Joz8gG8o6r8Q7sM+75wS5UlOMZ5oOLQPpSOYWKYFpLAVADCopSh2oryh3fDQsa5AyS2KuVUnYOa9Hem0NsU4rDtlpnV39+EJeMkmuYDBuR16Ah4MueyqHeAkumlWoSVP4U9vEGtWWT2GITViOZd25e+YgeSjFMUQM8shlQfWDhJxkhJ4tcug6mh8o9ZkYZgOdCXD5A/y/gYjdFKssbpXhWzHip0OY+8b/s5PdBTqkv5/wAvHOZWOZMSBuVfj6xt7gnKKn0KHPmIbHK20UnvHTNWgw/z8oH/AKlKEYlKSkDMkgAdXpEP+u2f/wA+X/zT+Y0mEDvS3nu2SGK+HwO3XKMslOGhDtptF/e9nmJb9Qc1FfGKK1TFu+Gmpr5vGWTt7LJfRJKl75wk2WCa1A8nhlnW9er8onKgBXw/LwqYTG9r08BSOFyASM8JpnpGbslynvEhjhqAHo5NX551rmY315WJMwEEBiXLxUyLAUhjmKAvoDTnt5QG3WhkleyOx3UUBKVcypjqw6ee8ATpGMzdalI6tv1IHhFnaVrKvAga7fiPWa7CzvmQTGdZHdRRdxVbJ+yFpMu1JCaYsaSXq9FpHMMgnyjqkhBCav4xyexjurZKcgDGj1OFvABj/wC5HYiOGPVbtJowdaIcLjWHSV6fiHSyC4iCYljpCnHLfjXe/eTJFkBLJBmrAP6i6UAg0NMZz25COdWeYpCiQs1AIW9PmSgMrdOKj1TkRpBvaG9f6u2TrRUnGcIfhKE8KU/tVhFDkSo5NAEl1pwlyclgUfhAJAOTOjxB5YSysdaLS7rd/T2mXMAA4kYWBFSriTydJIr/AG0BwvH0KoU+8fOMi1lToWxxIGFizhSq1yHGzH9JAfIiPoC5LYZtkkzD+qWgl83YZjfSFQJk8xLgjcERxmZdpsi1yFOAhTJLEYgRwqG4YA8nbSO0GOc/EO6ME0T8kKSQo58aap6OkYQP2CL43uiE1q0Zqcl1ilCDrTNj5xPZpRImBO6E1ajByTlooHxiexS0kBWrOOb9Yiu+Ye/UAAca2z1EtDeoVEMklG0Xxq9hV1rAcA/MfTTzz8YLlpZeRc6MdA2fvSHmziWRhQoqbJKWQASR8zBINMgSeTQfZ0OwWrwTQdCrM+nTSMUlJ7s0KSWgazEImfLWgAFSNKjQfztGg7PoWpag5QDkM1M7kD9IqGaucVs0JB4AA/hnqYsbnn4ZgrrX7wMT4MOR2jWIsyAxwgkaqqrwJrqfOC+6GwiFJpHnP7fOPQMI6aAxdmYvpT8RT2m3ucKENzIr1A+8XJS9DEFqsQUghIAURQsKc4DthVGTtZlpqWUrNvyfzACFlRxHwHv6wRauzs4ElRBfV3fn6xPZLuU7YaZGMktui6ARYSoO7bBor7fJwkAF93p5Rr7RZ0J4aEihYiM3fFjYgir/AFG/hHPQUVSqMaHTaCrNPDVEQKfzgmTLqOnv6QrCRWmwBYDkg1qDUP8AfKOmWGfjSd22jCSbI5zeN/ZJOFLe9oviJZCNC2OUVvay0YLMtixWCgdVDN+jxaTkMaZRmu2Ex+6lkn9Sj9B9/KKydIWKto47bblloISkqHDWr5612+8TWXs6maQEkpUl+J/0s2BVajTpvF1eN0FS8SRvT8aViVMky8qEiu+waITzKKs0RxtugJfZRJTgM4lyMPCHSWCSXH9wFdC4pwhuv3PY+6s0tDuw8yXU/mY53dEh1PtUk70jpti4pSCc8I9P8Qnj5XNuzs8FGKEBrA943emahUtYcKDH8jnBJRBExIOsbDKcqn3eEzlSjwCX3lSWDJKGL7FKwrzGkC2eUqXKBloCjMnTQFM4SMSwFFiC3CBnqN42XaO4wuemapIMsoKVgs2JCkrQWzNH5cAfOACgd2yEsNGFBrRupiMqstHoBuJCk4u9WF4lv8uEUSlIoSWokPVneC7RJZ2qOUDITpz5ZwZLs5iM3Y6A5KCaDMe3i5s13FGEnkYisdmYufAQacW5pTXyhUkBtmgstoCkvlvEvcjcecU12z2UxLP7zi47k7RshLkiElTCVCEWlwYcRHnhhQSYrChlh9oBcMw3f/A6/aLG1WPGxchoSTYQncjQH7xOUW2OpKiktVmfiHza7xV2+yugEZ7c42RsidoqLxkBBYCh+8SnCkPGRikWRRWU6b7DcmCk1UdGYDkBQfmLqz3YudiSnChIIJpU7ZDLkd4Nl9lWFVcXJ4XjKW6G5JANzWVSpiCkUSoEnSlWjXITT2YpZfBQUI+2kWlitQWOcWxUtE8m9kyiIy9ts4tFswmqUgYvAOx8VRqDFPcV2qlmZMWGXMUVNmQCSW9fQQ0ldIEHVszl93P3BSXxBT+Yz98ozE5BXMIDfgDUx0++wgyTj0qDq+n3jDy08Rwhn86R5/kxp6N+CXJbH3dZsCABWtetI31jQEoSnlFJd1yky01bEsKUdcIGQ3cxoiM4v42PiuTIeTkUviiCacsL/WI0Tefp7MFhI/mEUijMI2GWysvFONJST4tyjPTGkpKM9njWz7IGJAbpFcu6sa0u+bk8hE5RvaKRkjPSrvmHiZjzpD50hafmbwy8I10u70DR/GILykhYEsUJZzE3jSQ3PZRXHKMyYMeX35xqDIBDEAtpy+0R2G7EywGzb/MGRTHGlsnKVvRVm7OIjJL0103gv+j5nzglQ9mB6cvSHUUhbbCRHgYjTUxIjKCgNULHoSFTBAIesRzrMlfzCJsMJAaOTGSLOEBkinvOH/SER9zCqyg+jvZXXtZnGMZjPpFZItpSoNWrNv7aNKziIUSEg0SB0AiUsdu0OpaoeC8ehUwg+aKCmevRC56yiWHSjXIPr+PCJLs7O4S689hF4zUFMso8Dn73iP8ADFy5SLfzSS4x0IlLCmkeFS8PP4hFj34RYiIIa8OSYYvPygBoXXP+YVg/8wqA48oa+XhHHD26wLIsZCnVnX7fzBiYao0jmvYEzxBhCmFJ+8NJpBOEJ6w3Af7fQR736kQ7vDHHWf/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46" name="AutoShape 6" descr="data:image/jpeg;base64,/9j/4AAQSkZJRgABAQAAAQABAAD/2wCEAAkGBhQSERUUExMWFRUWGBgZGBgYFxcXGhwaGhocGBsYGhoeHCYeHxokGhgYHy8gJCcpLCwsGB4xNTAqNSYrLCkBCQoKDgwOGg8PGikkHyQpLCwsLCwsLCwsLCwsLCwsLCwsLCwsLCwsLCwsLCwsLCwsLCwsLCwsLCwsLCwpLCwsLP/AABEIAPsAyQMBIgACEQEDEQH/xAAcAAABBQEBAQAAAAAAAAAAAAAEAQIDBQYHAAj/xABAEAABAgMGAwYFAwMDAQkAAAABAhEAAyEEBRIxQVEiYXEGE4GRofAHMrHB0UJi4RRS8RUjkrIWM0NTcnOCosL/xAAaAQADAQEBAQAAAAAAAAAAAAABAgMEAAUG/8QAJhEAAgICAgICAgIDAAAAAAAAAAECEQMhEjEEQSJRMmETwSNCcf/aAAwDAQACEQMRAD8A7YTDgIa0KOUZxz0eMeeEjjhRHgY8IWOAejzR4CPNHHHnhYQloZ34OVY46mx8IFRCFlyWeHyzmTlHWNxolMeipn3y9Jfn/H5gQ2xageM12P4yghUGaB4YqaOsZ2YlQaqsv7lfcw6Sk54lCv8AcfzC2UWL2Wyredm84Z/qCtWgYWhRoVFvvEcxQgbKRjHqiylW8HMN0rBSVA5RnFT2/EPs97lChqCWNeeY8YHKuwy8a9xNA8K8CotqTyiObeCnYJYaEnPwH3rDWZ1ik3VB0eeAUXj/AHCnL8QXLWFClYKYJQcex7wsMMNxc/Ux1iUSAwhELDZqwkOdI45foZOnhIcv0gJdsUrKnTOIpiyokn/HKGjrCNmyGJLvsmXalEM/lSDrOeEdIrRE0qZhNI5ME4JqkWUNWsAOY8hQIpEFrVkN4dmaMbdA61k55bQstTHqIjeCrLJ1OWn5hFs0SqKHpk8z5CJmaFhpVDmZtsZNmBAf0EVM2d3gfCAOnixOe2UBW7tHZkLKTPRjBYjEMXQgViKz31IUQEzkEnLiTUNkObfmA2XjBpWGTCRn79sYZNX9envy3j02dnXN9oGROxZUgGiMQnxo2UDqV7EPCoas++ftoVsoopAs+a/vOB5poTtBU6vvxiHAYm0a8ckg667wBGE5tQ7hoKVN4vrWMzabLh4k8qRNKtaslGvSApNaYZYIyfKLNC2u3t4SXaCkuIrpVqVB4FBUFw9PpDp2ZpQrsurPOxAe9ok7sbe/OK27F1I3iww8z6fiKJ2ebkjxlRPANvW5CfEiDjAVrs6iXS1RV6e/4gvoGKuWwOGJaJ/6NR/UPAPEQQB5+MIbVJMcIeFQ0QscBlhZRTPWHzJQOYgeRPahLwViii6MUk07IV2VPMDrCTLdLQCStIAzqKRgO3fbJctpcv5zmanAOQFSqo6eIjKWCTaLSEqnLWUkOEE8OLcJ3z3oxpoJNRVlIQc+2dBvPtxiKpdmbEB86klQ8EAgnk/kRAK0zZpBmKXMYaqwpprhFBu4TpHrou1EpNK7rNc9s6nxL7xoZFhS1auxqPt+XyjLcntstUYPSKD/AEL9TgZAMnFSuZJY9Q0NtVyggAu37UpAHNmPpvWNWWyivtVjDuwJ10djSorE5SKRkzKTLrUgky1zAc3C04d6pw4fMQsu/FSClM4ODmoCo5lI+Yc05bbWE0KTMZBNalKq1qSxzD7uRTKALys3ArhZ+oZ2JyY+Guj5mePI77L3SLuz2oLDpII3FR5xMcvxGFs9oXZkqmy2UolIWkqZOgxEJD5PxYTptFrcHbVFoUZak4FjMY0qzpyUKuKjbcRti+SEtGiKDEK1PT15ZxMpXT379YH7wq0brT0jmWgPMrk/v35w20SAas9Kv0jyFanTTf2Y8tR99YAXY1OjNB0hYI5wCl6Qfd1mxlsQDAF9W3aDROc6Ww+7EkrfQCLVhuYhkSQgMl+e+zxJT2BFEjzckuUrRMFAvyhTDUobxhk85Q3oklbo8qcMn9+2isCaQTNFKRARCXZqxqhDHgI9HhNgFSTDEF7Xz3MlSmchNGcnb8Q5Vqwlhn9IyfxEvE9wEIWy1kZYXADEu+jsIaPZKcdWzCWUKnz1YioOt+IkgsQ7szqB0LgBhtGxuiynGWG22WRPKgCcqaB3EZS4FEzSfmAAGLOoNA5JJrXkTliNOjXQkBKQ2HE3NRYZUozaim28Rz3Y8NItLFZAliaq+j5t+YJCSrIsBmYjTJetYMkJAozCIxuemCVR2iL+mIyPvziJYL1ixWjWIpspxlFJYfoSOT7Ki0WMqJoNwQav/iBZmqTQ5P715fWLUfMR5QNbJIP3jI0jQmzFdpLkUsKCQAVJUGrgWAAWU1QQRkHBANK05VPUuyWtBdXzApYgYkOG4UioLAM2jMWDd1vCU9Hyc8xz6aa+leY/EK7U90qYgKStJAUlKiEsXJdILAE1yTXeNmGdPiTl9o6DYr7l2iSmbLJIXvQuKFJGhGRieYlTFvmJ9PX2YxfwyvMTJK0lWJSVBXExUHDVOtAK9Y3I9+UPLTNuPoZMmNQs7eWkOBcDpXOI5sOSPKAPQ6kH3NN/3hsxH38nA8orkJaLK45WKa7/ACpPOqqD6KgohmSUX/w0mft4gY84mSPbR7CNvpFTykSwLPmOr0gmAvrAkNjQhiGJAsHIxDMmaQppiiGYqseQajrCGXDpKaxxb0RW04AVM/5jivbG/FTLYQzBLpdwrI1UE/M75J1bYR1XtJf3dzZckYO8mAlIUSxbSgfEWoNgTox5BfiVf1ykAtMVMUSMIbCtQUly3EXURWlNIeFJkpu1RadlJYQlSygg40pfE5JJwpFOHNRoHauTgR1S5rKpJxK+Y5p2fTr72jD2K4e5sxqFqQpKkkOwUGcjIqo5Y7l3zjpN2opQEAvnmX3esQl89i3QWEu20EAAQxEurk195colKYaMaJSdnknryjykx7DDgOkOIA2qXqMxAc35XMWa0wJaLOPP8fmMeWHbRqxz9FLeyThdPzJdqenQxh79kS5yCCrClSd2KKOyuQrXJgXZhG5vxWGUpTZB2GZpQDnVowN4WtIlLUlQmJwFwdSUvQj9xoQx4jno0E0wt6Mv8P8AFJtypQrWpOZQxqKBx8p8jHWJs+lPy2Xvxjh3Z+9Si2pmIyBJw5qwlnFA+VMqEZUjtczd8x+PxGma2acDuJLLU7nXL2IlM3DEObMerfWPTM2aJmlomYF61ix7NzeJdKcIceP5iqlqZ4N7LW1KcTvVSidanQ+DeEFOmiGWFwkawV/mHP7r+YRCnhz+6xY8YUwBMBDjWDwYinSAa6xzVjwlT2VaaGkLhq8LLNHyiUB4mbG6IVJcR6SlolTnHly/4gg5ejN3xdsuaZ3e4WStDK/UklKUownQ43Y7kxyi0XYv/UgFzApSlJJZ1MUcKhgzd0Fh00JbqHaCz94JyMakFS7MHGjFZdtQWbT7RkrXNSbxM04AAlUvEkMoFJShRIOeRap0zeBJ0xFb0XlptBV3cpAID4lFm4QHAZqlRAy/tNWBjW2S2yZKAFzESyaspQSd3Ylzu8c9vq6p1olJSmaJSiUpClYsWENVKQHdRDkEka7k8+m3Qla+7tNoKZqcWN0rUrCmrEHhSBnWmWZBfscLFmz6VslpTMfCXANTVvPWJu+rHC7o7GJUe8sN8f7gFEImcXMYQoEgA5BOhpWmxl3xeVjMpFpXZZ6JighMxRmSV4lOQCAgpyDCgckVD1Zwa6Yi2dGE14cTp94qxaf1Gg5/TzgO3dp5EoFU2YEJDl1UyfLU5aRJZLC4F0qYDSB7UeHd4wdq+NNglkFPeTHS5ISQ37a5l3FKc4uro7f2S1gCVMGI5oJZWoZtTmfKG4Sa+RyaT0U/b+1lSBZ0s8z5nLcINCSCOFxU/kRyvtrOmomlJmEYHbCMPCXUkEBgaYhqaEEOC/UL7GO3h8hLP6g1XYn9rsDzKCQzRgviKmsssymIUlQYYQWKvAh6ZYTtBwrdDSKDsdd6lzUhKSS6VYgCCnCUlRc6MSD4R2Va8QDaEDKMd2Zu6bIs4nLlJxqQ5CphCiAHACcJY4QnM5s8auRVII1D12NfvD5NmzxlVINl0oIULf1GW0D1ApX7Q9Sxr5GM6NzQ20TqHLwj3ZSa6lj+4k+IIH2PpA9pNC0W/Ya7sSe80qB1epgrbFyuMMbZsLGCEgGJ6+2hEpYNCseUaUfPyduxREdpJCS2cSiGzEuI4VdlczQohoP0hxMTNoik1cQ734wkelxwDOX/AGFRJwHiWjhFGJlkrCRrjKVLbQYTvGBu+72tKzwKxKK5RSXxBaivizDgkjlhzjqN9SzgC0glUspmACpISeJI5lJUANyIx08d5NK0hISiaEoIGEBJQE1FGIIUGOqVCBKPsDfo0lgsACcTjpn6mprWIr5uHGsLThQsUCwlLgEYSkn9SCCeEwTc1tSUBPKg5BhWLmUnEkdGiMW1J0GXRzuy9h7LKmony7LImBz3hXiwuxSool4sIOeYIT+kbJbLmaQpCVHuwtU1SpiiUoCkFLI2SBXD1OsbWddjqdZJY5HStKCn3yrSKS+klUxIUGloIISMlkVBVuARRO4c6M6nL/ZgpeixsU9QlpUqi8NQ/wCr9Xg7xm7isomzDaJslM5aiqilJwIYAhDqBwioYNpuS9hf1t7uUEkNj4NSMRBruwNejnSIbuuo9y0xGJKwEzJRAYLACT9Oh8gJYVq/2UyIord2ls9itX9MqxK704cP+2mdjcUKFBlVrUJOXJorb5Mm1WhMy7sCZ0klUwTJYlgPTjxIxAurNszm9R0L/s8hnlrmopTDNnBizOwUNNop7q7MWZACEfMXxTCSFrVUqxHPHmSDWmtY1rIiHFlRjXMWkzRgXKSpwQ+Jv7VBTrSaCuoTQ6V952QWy1SwU8EnCVijlZ+UUqQqgY/2PD7wnAWvAkpIlBYLTCSApY4QMnfCS4BDAcTh7G4rEApWAYQVd6skAYnS1KZApO/XSD+0PGNumS2qYEotCCQVJkhRU2ThTS0PkGTU5kwXJllKQFGqQBlyD+v0gVCRMUp+IEpUQzjCPlT4kYuhGTxYTg7kiJNnpY4V0JLm+fl0hCo5Q9IfnzhQsVc+MIX6BrTUGNf2NtCFWWWEBsLoUNlD5vNwroqMVbrQ+IBqRqPh3IUmzrKv1TSoDlhSH9H8oaP5GXy1eG/2asQ54jBfWPP09IvZ41EkehHhFKggALSgAMMxV/OGy8ofhiIBokbF1Q/FDErD+sRqVCGOHUTwqYy1usq1LnylnhUoGU3zYyygSqg4SQEjkecatCYzNotSFWxYC0rBDDCoFlD/AGlp5Fwx8GfEIZE8h6yshQ4igjE2WQ+YszMC4Cm1NKxf2K0nC7l2D0bxYU8oxdscT8SAcCOHAgUDKwuwzIGbUPCGBSoRbXcpU6YoTArCgDDLyBIOalOxbbIUZ6RllF8qQV0Wds7QkUSlc0uBwBwCSEjiJAdyKPSAFK760CUC6ZRxLOpIyGTM/wD0mJr6t/dSyoIYy2UDiCUYmYSwXFWKsnYh2LVB7Dz5akBUtTpcu5q5JcK0cGj6s+sGWOtyOjO/xCO1SUjugquKalKRkcQqGPIJUrnhI1i2u2Ue7OIZu4JfOvm8VvaC2SsaCpSQETEqcmgKS/8A0uPFtYIukCWCtChgWtSmfhCVElKgCAQogpJ3c8opGKd0LKT0WyJJFPrAF/GXLlKdIJV/yoaMerNC3le4RkeIUKRnXb3oYyfaW3LnySiVwLBJ7wn5EhIUqY2ZLKIAGZFWEGqdAW9mOnXm8y1ze4CkpIlpJYpXOWsAglnI4ASMh3Q3jRXTaJsux4p0vDOmLSgJVh4nT8qQKhIwqFRqSzGKu67CJdpTLlp72TZwVMFDCZs1yMZLkYQVEMFN3gyaL4EqX3iiFKySzlKUnMJfdqqZy2gDRST9GjDjvbCLPZsCAMXESSpQo5I05CgA0AEESfOGJ893MOK6RFnopV0eWthWIJwfIkauA9BHlq9IAvG1qACRTm+Z5/iFfRSPZd3f2clllKDjMVUX2ObZ8o1FhWEUApTw9vGR7MXk6sBqC7clCp8wD6RrZKIpBJdGHyZOWplqE0D0aJMI3+kDomPnWm0OZPt4qeSTmBZruX8ILiG0Cj0AG8c1o6DpgxMMArFfeHaiyyP+9ny0ljR3NOQcxjr0+McmncSlrJ34Py/p1hN+i/JI38xDmB7TPRKDrmIQN1KCfrSON3t8SrdN4QoSU1+RNf8Aka+TRkLxtC5hKlzFLVm5JPvdotDHfbJS8jj0df7Z/EOVLklFknJXPU4xJLiWP1KP7mcDnWjB8z8OpC0KNo/8MKTKH/rWxUpxSgEvP++ObBZGbscz9o7F8JZff3bapCCMeMKDpcBSkAJcPUPLMWljUYaIRyuc7kauy2RJUy0jGTpUAJJKSRlQEZ6qfaEV2ts6LQZJKkqDEqKCJdWoZjYXYihOojO3LfypdoNnUhitQBUolyoSmYg5F5YGZfHSLvszaUqmKkhWInEtZUcRUpShi0bCMSU9G8M1b2ar0aC14FysSwlSQAU4hiBOYLa/eMnZuyM2USZc4Bag5CcsKQwKgX4zQE00FQlynbawTbIROkAizZzUSkp4Vkp4ykguk0coAIw+MSybZOUUzBapYcBTKk1KDXCo4gAkZgpAPD1EFrVMVfaIbV2NXxzDMPeEJUlaiThIoQAGw0piFcnxVBXAmQpZM0tPYgFmcpSjQcqHpBE/tervEylSRNCgQRJmKmKAapKO7DJzDkxFbVyiQFSp0lSW7rHLPdlS0pQlOIYks6U8JKasNQ/JaC9dkF9WiaEFSZImTOAFAfiSs4SQ1WcJLciDSpr+0xRZ5C8anKkqIGI8ZoyXDkKICQMndQ1pd3fYFicmeuYoEoMvuskBlEuBu2EPkwpQxzr4lXupau7SCE4cSlOWKypJwEijpQU+E4A5VKjbO5Vs1FzWVKZYydTrVX9Ss66gCn0i0cA18mf2Y4tdl/WiSeBamGSXdObfKaaGNVd3xLWABMkhZJ/SopI5kEEOesdLBNGzH5uJ66OgERHNUMxnFFd3biTOLH/bVoFNXdjlFsmaFChfnGdquzfCSkrQ9HVusV94TGqBi6QXi9+9IEtnynMk0AGZP5hXpFFtkvZF1zioAhKH0/V8ufQu0dGsUqjl+kZO45UsIlmWGQa1+ZyK4v3Pn/iNdZVuOnr/ADDY+jz/ADn8tE+udff8Q/Crl6R4gecLjVsfT8Rc8wqL37QlDplDiH6jlm1N4yl42qfMPGtbHR2HlpGrn3KXpn1DesZu2zQHy5Malicok5MokjEXpdQHEskkKrqCKs5zy8AzQNNsgwmgxVxMAGYGgfQdKN1i/mScXzfKA5egxVzGTVB6kbRXW+0BYBDYiWzB0Byy28oqnekI0u2ZO9mRRILUrUHwfw84r0PhJIo3X/HXrFle1mCSCSVEaku7bDUkh4rZs8tg+UAcWWe3P+IfHJONxJTXypg6xVgaAhuuvNhSOifBK14LZNlk/PLcCuaCFP4P6xzuXIYY3o7cyNa9C5Maj4eWpSLzs5FAtbK6KSoGnjrvGp7g0QWp2dM7bWHup8uclQQFkEkslIWhk4iwcqYhNX3o1V7KXokzU0liZMExQ+UKIcqABzw7hs3MXvbC7kzrIsYcSkcUupBemRFRzbNozF1WwItMqVhSkKSopqFOca1Okg5kEnoa1MY3tG1G4s9tBKh3gUpLOMsL1BI0cOejZ5mtvCSmavAoChADgHMJNeXFCTZYMtfcJSVLVm+EYhqo7hQH0gC+LMvElUmqsUtKnrwOkL/+gHOkDs5a6LOzWfupqkS5aEoc4sKAkqJSlWNShmXJFc96VqO098BC0Syly6Vciywx6heA+I8DP9QOJZV82BOIDLEAXAfOpA8RFN2gnICFqmrQJbM5OHiIwhLvkp3bRvLugpDbffbpEvCozJoEpGHSZhU56MConRuYeo+IXZOXJuyUS6jKmEzVu6lKmJAKiciXRLS+wGWmh7C3CpS1WucGKnTJRkEy3+dqcS6Z6DnF/wBpLEZ1jtMsMSqWopcOywHSWzooAwbpgez5rmnAAFJrTwfKGyEBfWuXveJ1JGVWIBD58/QEdYCkTMJIegID5UBcDkGrGtSdGTirpE5sDAFsnc7GjMfXwMTWG8Z8uiJik0YcRYeBoKHNtsot7rSFoYpdzTwO3hrsYMkXYnE2WdPrzJH3EZJ5lbTRsxwaVxZ6wdp7UMIVhmOWfC5Ov6SNI1CrwBMsoDhwpjSmddH+8ZyZJEtykGuXLZm0zeLG4pxLo0bE2yia/mM0vktHpePlakoyOi3DMExIUA9TTUGLqSSNGaM/2InFKlpIpQ+YP49Y06kgl9dXh4LRDy3/AJGiSSo0ME98ncRHJltU9YfiPsRQwvZU9pLzMqXhT863YjMDU9dB/EY1UrJx9YtLytfeTVKL/tH7fb+sCzJdPPX3rEm7KJUZi910SAp2cr5s/wB28ozFvtiw+HMaCrOGdR0pRhvG1ttlSEOQ5215B+rHr4xj13aXJAJCjUnd/plCTnxQ8Y2yrmSn41VCRQeAp5/iKyfJKlYc8Sq7+z+IuL4npS8kFikOQxBfMZ56mK2zWdVFszPXctl5D1g4XJw5PX1/QmRJSpCTQDSjAZhqj+T9BvE12zVSp8mYFVBCtQQEl28ktDpUoAusPRRpyLAnlXP8CGJOFRJo7Yd8wB44Q/jG/BNSVGTNDi7PpYSsQKVVcMRmDu3LOMDbrj7mdZ0TcKkCalMoBJSTgEyajCx/Q7EDRINXYbbs9be+ssiYK4paXfMkBi/NwYmvS6ZVol4JySUuFBlFKgRUEKDEFnFCKExC6ZoMR2fvzBJdctSChKE4SSSod53eNgyeLElTgfqzZoMRfyVgrSs4XOYZqZlw7pUlSQBmRu0JJ7E2qQp5VoE9CWITPBK+FuATQp0gFKCKEOhL7wB2st1sskhU1cqyS0JJoCtfeFT4WGEAKK1JLu7pPWC6GTA+0PbJFnSpJAUtCwAMTYigAgZE1KDXJykaxkrptCbdakf1doAkpUSlB4cWIgAkMwocLaAgjOoEjF3PezVCZOmFRBXxcKOFw9A8wnJqSxoSYSUo4FlIoBkS/CgYS+5BGJjoojIhiml0Hi2fRdkmCgAAADDo2nKElqYmOb/DPtWoqNnnA4cSRJmEkpC1pK+4cl8LJOF9KULCOlSBUwrEPn6/bKlNstMkJCUoUpAA5l+Q+VqZDE0ZudZsEwAjNhlrQe9mjd/E6zGTehU1JstKwOgwK8cSQT1EUVpseMPV0sRRnO7b113PWLR+Kt+yb+T16IbDLwVlh0s5GXLPSr0bQxZomJL1Yg131LcgRtv4wPZ7MUvlx1SAc9HPUYT4q3gvuQ/7gGBG7V8MvOMUnbNkVSCZahhKvMbNp7/EQXRbO7W6mA//ACrXqCPbwPaLOXc5Gis+jt4t5RJZ5Qcpd6JA2A4mB5NEq3ZSMqo6FcDpmZgAhn9QfQeca2yTgojiz5RzzsxaCEFJPylgeWX2bwjf3ZLxAHdjF4j56muRbjWHNzMNAj3n5D8RQ88x1sukpIenrASlMSNBGxVdoqoqKvRznGFlKJJVuSeVTp4RnkqLRdiW9CMBxB9hGdmJzJph0Dbu+/Tod41fdHUOOlIr75lowLccWEYQMyNGGrHypyibUn0Oml2c9vmzicScyCWOoOw1r7yirliZJOFQookJVo+VQzDLWNr/AEIlIBUK/R8/fs5y2W8LLAUSd3306OYpCUvx9CyS79iWKxkpxK5N0SSA/KpI5xBbLICEtlXPNgEpB66ecXueJTM7Dds/u5gO80h0jQEPyAwkV66w/jZPmxM8PgdX+FNr7y7kjWWtaM31xk8gcRpGsw+Mc/8Ag9aGFpl5ElC9s8ST5YU/8o6C3N2+0Xn2Sh0PNKjKMr2yuNN4qFkUpSUoR3xYs68WCWTQ0AE2mrjaNS2w96xHKlDEVAAEgAlg5AdgTydR8TCjHzt2jsU2yzRZJkv5AlIUapKQ5xjkTMVXRyNIFSg4BiIAmKNS/wAiak0ycTJb8gY6/wDFy50rsgnKoqUtLEUcLIQpLZE8Rzjiy5C7ThUAEiUlamriUMRWSnMOAE88I5QaKp2jrvwisSVWOZMUEq72ctT0JZJAS+5BTnHQUnCOr5xyr4P32mW9mB4cRUnm+F21qwV/8iP0x1Oep29+ECycls518ZLA8uRO1QpSDT9KxiJ8DLeMRYJVAMnD+Joz8gG8o6r8Q7sM+75wS5UlOMZ5oOLQPpSOYWKYFpLAVADCopSh2oryh3fDQsa5AyS2KuVUnYOa9Hem0NsU4rDtlpnV39+EJeMkmuYDBuR16Ah4MueyqHeAkumlWoSVP4U9vEGtWWT2GITViOZd25e+YgeSjFMUQM8shlQfWDhJxkhJ4tcug6mh8o9ZkYZgOdCXD5A/y/gYjdFKssbpXhWzHip0OY+8b/s5PdBTqkv5/wAvHOZWOZMSBuVfj6xt7gnKKn0KHPmIbHK20UnvHTNWgw/z8oH/AKlKEYlKSkDMkgAdXpEP+u2f/wA+X/zT+Y0mEDvS3nu2SGK+HwO3XKMslOGhDtptF/e9nmJb9Qc1FfGKK1TFu+Gmpr5vGWTt7LJfRJKl75wk2WCa1A8nhlnW9er8onKgBXw/LwqYTG9r08BSOFyASM8JpnpGbslynvEhjhqAHo5NX551rmY315WJMwEEBiXLxUyLAUhjmKAvoDTnt5QG3WhkleyOx3UUBKVcypjqw6ee8ATpGMzdalI6tv1IHhFnaVrKvAga7fiPWa7CzvmQTGdZHdRRdxVbJ+yFpMu1JCaYsaSXq9FpHMMgnyjqkhBCav4xyexjurZKcgDGj1OFvABj/wC5HYiOGPVbtJowdaIcLjWHSV6fiHSyC4iCYljpCnHLfjXe/eTJFkBLJBmrAP6i6UAg0NMZz25COdWeYpCiQs1AIW9PmSgMrdOKj1TkRpBvaG9f6u2TrRUnGcIfhKE8KU/tVhFDkSo5NAEl1pwlyclgUfhAJAOTOjxB5YSysdaLS7rd/T2mXMAA4kYWBFSriTydJIr/AG0BwvH0KoU+8fOMi1lToWxxIGFizhSq1yHGzH9JAfIiPoC5LYZtkkzD+qWgl83YZjfSFQJk8xLgjcERxmZdpsi1yFOAhTJLEYgRwqG4YA8nbSO0GOc/EO6ME0T8kKSQo58aap6OkYQP2CL43uiE1q0Zqcl1ilCDrTNj5xPZpRImBO6E1ajByTlooHxiexS0kBWrOOb9Yiu+Ye/UAAca2z1EtDeoVEMklG0Xxq9hV1rAcA/MfTTzz8YLlpZeRc6MdA2fvSHmziWRhQoqbJKWQASR8zBINMgSeTQfZ0OwWrwTQdCrM+nTSMUlJ7s0KSWgazEImfLWgAFSNKjQfztGg7PoWpag5QDkM1M7kD9IqGaucVs0JB4AA/hnqYsbnn4ZgrrX7wMT4MOR2jWIsyAxwgkaqqrwJrqfOC+6GwiFJpHnP7fOPQMI6aAxdmYvpT8RT2m3ucKENzIr1A+8XJS9DEFqsQUghIAURQsKc4DthVGTtZlpqWUrNvyfzACFlRxHwHv6wRauzs4ElRBfV3fn6xPZLuU7YaZGMktui6ARYSoO7bBor7fJwkAF93p5Rr7RZ0J4aEihYiM3fFjYgir/AFG/hHPQUVSqMaHTaCrNPDVEQKfzgmTLqOnv6QrCRWmwBYDkg1qDUP8AfKOmWGfjSd22jCSbI5zeN/ZJOFLe9oviJZCNC2OUVvay0YLMtixWCgdVDN+jxaTkMaZRmu2Ex+6lkn9Sj9B9/KKydIWKto47bblloISkqHDWr5612+8TWXs6maQEkpUl+J/0s2BVajTpvF1eN0FS8SRvT8aViVMky8qEiu+waITzKKs0RxtugJfZRJTgM4lyMPCHSWCSXH9wFdC4pwhuv3PY+6s0tDuw8yXU/mY53dEh1PtUk70jpti4pSCc8I9P8Qnj5XNuzs8FGKEBrA943emahUtYcKDH8jnBJRBExIOsbDKcqn3eEzlSjwCX3lSWDJKGL7FKwrzGkC2eUqXKBloCjMnTQFM4SMSwFFiC3CBnqN42XaO4wuemapIMsoKVgs2JCkrQWzNH5cAfOACgd2yEsNGFBrRupiMqstHoBuJCk4u9WF4lv8uEUSlIoSWokPVneC7RJZ2qOUDITpz5ZwZLs5iM3Y6A5KCaDMe3i5s13FGEnkYisdmYufAQacW5pTXyhUkBtmgstoCkvlvEvcjcecU12z2UxLP7zi47k7RshLkiElTCVCEWlwYcRHnhhQSYrChlh9oBcMw3f/A6/aLG1WPGxchoSTYQncjQH7xOUW2OpKiktVmfiHza7xV2+yugEZ7c42RsidoqLxkBBYCh+8SnCkPGRikWRRWU6b7DcmCk1UdGYDkBQfmLqz3YudiSnChIIJpU7ZDLkd4Nl9lWFVcXJ4XjKW6G5JANzWVSpiCkUSoEnSlWjXITT2YpZfBQUI+2kWlitQWOcWxUtE8m9kyiIy9ts4tFswmqUgYvAOx8VRqDFPcV2qlmZMWGXMUVNmQCSW9fQQ0ldIEHVszl93P3BSXxBT+Yz98ozE5BXMIDfgDUx0++wgyTj0qDq+n3jDy08Rwhn86R5/kxp6N+CXJbH3dZsCABWtetI31jQEoSnlFJd1yky01bEsKUdcIGQ3cxoiM4v42PiuTIeTkUviiCacsL/WI0Tefp7MFhI/mEUijMI2GWysvFONJST4tyjPTGkpKM9njWz7IGJAbpFcu6sa0u+bk8hE5RvaKRkjPSrvmHiZjzpD50hafmbwy8I10u70DR/GILykhYEsUJZzE3jSQ3PZRXHKMyYMeX35xqDIBDEAtpy+0R2G7EywGzb/MGRTHGlsnKVvRVm7OIjJL0103gv+j5nzglQ9mB6cvSHUUhbbCRHgYjTUxIjKCgNULHoSFTBAIesRzrMlfzCJsMJAaOTGSLOEBkinvOH/SER9zCqyg+jvZXXtZnGMZjPpFZItpSoNWrNv7aNKziIUSEg0SB0AiUsdu0OpaoeC8ehUwg+aKCmevRC56yiWHSjXIPr+PCJLs7O4S689hF4zUFMso8Dn73iP8ADFy5SLfzSS4x0IlLCmkeFS8PP4hFj34RYiIIa8OSYYvPygBoXXP+YVg/8wqA48oa+XhHHD26wLIsZCnVnX7fzBiYao0jmvYEzxBhCmFJ+8NJpBOEJ6w3Af7fQR736kQ7vDHHWf/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48" name="Picture 8" descr="http://www.vanitatis.com/fotos/album_2011/2011110221portada.jpg">
            <a:hlinkClick r:id="rId2"/>
          </p:cNvPr>
          <p:cNvPicPr>
            <a:picLocks noChangeAspect="1" noChangeArrowheads="1"/>
          </p:cNvPicPr>
          <p:nvPr/>
        </p:nvPicPr>
        <p:blipFill>
          <a:blip r:embed="rId3" cstate="print"/>
          <a:srcRect/>
          <a:stretch>
            <a:fillRect/>
          </a:stretch>
        </p:blipFill>
        <p:spPr bwMode="auto">
          <a:xfrm>
            <a:off x="3491880" y="1268760"/>
            <a:ext cx="4032448" cy="2224567"/>
          </a:xfrm>
          <a:prstGeom prst="rect">
            <a:avLst/>
          </a:prstGeom>
          <a:noFill/>
        </p:spPr>
      </p:pic>
      <p:sp>
        <p:nvSpPr>
          <p:cNvPr id="10" name="9 Rectángulo"/>
          <p:cNvSpPr/>
          <p:nvPr/>
        </p:nvSpPr>
        <p:spPr>
          <a:xfrm>
            <a:off x="395536" y="1268761"/>
            <a:ext cx="2952328" cy="4801314"/>
          </a:xfrm>
          <a:prstGeom prst="rect">
            <a:avLst/>
          </a:prstGeom>
        </p:spPr>
        <p:txBody>
          <a:bodyPr wrap="square">
            <a:spAutoFit/>
          </a:bodyPr>
          <a:lstStyle/>
          <a:p>
            <a:r>
              <a:rPr lang="es-ES" b="1" dirty="0" smtClean="0">
                <a:latin typeface="Comic Sans MS" pitchFamily="66" charset="0"/>
              </a:rPr>
              <a:t>EL POETA A CABALLO</a:t>
            </a:r>
            <a:r>
              <a:rPr lang="es-ES" dirty="0" smtClean="0"/>
              <a:t/>
            </a:r>
            <a:br>
              <a:rPr lang="es-ES" dirty="0" smtClean="0"/>
            </a:br>
            <a:r>
              <a:rPr lang="es-ES" sz="1600" dirty="0" smtClean="0"/>
              <a:t/>
            </a:r>
            <a:br>
              <a:rPr lang="es-ES" sz="1600" dirty="0" smtClean="0"/>
            </a:br>
            <a:r>
              <a:rPr lang="es-ES" sz="1600" dirty="0" smtClean="0"/>
              <a:t>¡Qué tranquilidad violeta,</a:t>
            </a:r>
            <a:br>
              <a:rPr lang="es-ES" sz="1600" dirty="0" smtClean="0"/>
            </a:br>
            <a:r>
              <a:rPr lang="es-ES" sz="1600" dirty="0" smtClean="0"/>
              <a:t>por el sendero, a la tarde!</a:t>
            </a:r>
            <a:br>
              <a:rPr lang="es-ES" sz="1600" dirty="0" smtClean="0"/>
            </a:br>
            <a:r>
              <a:rPr lang="es-ES" sz="1600" dirty="0" smtClean="0"/>
              <a:t>A caballo va el poeta...</a:t>
            </a:r>
            <a:br>
              <a:rPr lang="es-ES" sz="1600" dirty="0" smtClean="0"/>
            </a:br>
            <a:r>
              <a:rPr lang="es-ES" sz="1600" dirty="0" smtClean="0"/>
              <a:t>¡Qué tranquilidad violeta!</a:t>
            </a:r>
            <a:br>
              <a:rPr lang="es-ES" sz="1600" dirty="0" smtClean="0"/>
            </a:br>
            <a:r>
              <a:rPr lang="es-ES" sz="1600" dirty="0" smtClean="0"/>
              <a:t/>
            </a:r>
            <a:br>
              <a:rPr lang="es-ES" sz="1600" dirty="0" smtClean="0"/>
            </a:br>
            <a:r>
              <a:rPr lang="es-ES" sz="1600" dirty="0" smtClean="0"/>
              <a:t>La dulce brisa del río,</a:t>
            </a:r>
            <a:br>
              <a:rPr lang="es-ES" sz="1600" dirty="0" smtClean="0"/>
            </a:br>
            <a:r>
              <a:rPr lang="es-ES" sz="1600" dirty="0" smtClean="0"/>
              <a:t>olorosa a junco y agua,</a:t>
            </a:r>
            <a:br>
              <a:rPr lang="es-ES" sz="1600" dirty="0" smtClean="0"/>
            </a:br>
            <a:r>
              <a:rPr lang="es-ES" sz="1600" dirty="0" smtClean="0"/>
              <a:t>le refresca el señorío...</a:t>
            </a:r>
            <a:br>
              <a:rPr lang="es-ES" sz="1600" dirty="0" smtClean="0"/>
            </a:br>
            <a:r>
              <a:rPr lang="es-ES" sz="1600" dirty="0" smtClean="0"/>
              <a:t>La brisa leve del río...</a:t>
            </a:r>
            <a:br>
              <a:rPr lang="es-ES" sz="1600" dirty="0" smtClean="0"/>
            </a:br>
            <a:r>
              <a:rPr lang="es-ES" sz="1600" dirty="0" smtClean="0"/>
              <a:t/>
            </a:r>
            <a:br>
              <a:rPr lang="es-ES" sz="1600" dirty="0" smtClean="0"/>
            </a:br>
            <a:r>
              <a:rPr lang="es-ES" sz="1600" dirty="0" smtClean="0"/>
              <a:t>A caballo va el poeta...</a:t>
            </a:r>
            <a:br>
              <a:rPr lang="es-ES" sz="1600" dirty="0" smtClean="0"/>
            </a:br>
            <a:r>
              <a:rPr lang="es-ES" sz="1600" dirty="0" smtClean="0"/>
              <a:t>¡Qué tranquilidad violeta!</a:t>
            </a:r>
            <a:br>
              <a:rPr lang="es-ES" sz="1600" dirty="0" smtClean="0"/>
            </a:br>
            <a:r>
              <a:rPr lang="es-ES" sz="1600" dirty="0" smtClean="0"/>
              <a:t/>
            </a:r>
            <a:br>
              <a:rPr lang="es-ES" sz="1600" dirty="0" smtClean="0"/>
            </a:br>
            <a:r>
              <a:rPr lang="es-ES" sz="1600" dirty="0" smtClean="0"/>
              <a:t>Y el corazón se le pierde,</a:t>
            </a:r>
            <a:br>
              <a:rPr lang="es-ES" sz="1600" dirty="0" smtClean="0"/>
            </a:br>
            <a:r>
              <a:rPr lang="es-ES" sz="1600" dirty="0" smtClean="0"/>
              <a:t>doliente y embalsamado,</a:t>
            </a:r>
            <a:br>
              <a:rPr lang="es-ES" sz="1600" dirty="0" smtClean="0"/>
            </a:br>
            <a:r>
              <a:rPr lang="es-ES" sz="1600" dirty="0" smtClean="0"/>
              <a:t>en la madreselva verde...</a:t>
            </a:r>
            <a:br>
              <a:rPr lang="es-ES" sz="1600" dirty="0" smtClean="0"/>
            </a:br>
            <a:r>
              <a:rPr lang="es-ES" sz="1600" dirty="0" smtClean="0"/>
              <a:t>Y el corazón se le pierde…</a:t>
            </a:r>
            <a:endParaRPr lang="es-ES" dirty="0"/>
          </a:p>
        </p:txBody>
      </p:sp>
      <p:sp>
        <p:nvSpPr>
          <p:cNvPr id="11" name="10 Rectángulo"/>
          <p:cNvSpPr/>
          <p:nvPr/>
        </p:nvSpPr>
        <p:spPr>
          <a:xfrm>
            <a:off x="4427984" y="3534013"/>
            <a:ext cx="2808312" cy="3323987"/>
          </a:xfrm>
          <a:prstGeom prst="rect">
            <a:avLst/>
          </a:prstGeom>
        </p:spPr>
        <p:txBody>
          <a:bodyPr wrap="square">
            <a:spAutoFit/>
          </a:bodyPr>
          <a:lstStyle/>
          <a:p>
            <a:r>
              <a:rPr lang="es-ES" sz="1600" dirty="0" smtClean="0"/>
              <a:t>A caballo va el poeta...</a:t>
            </a:r>
            <a:br>
              <a:rPr lang="es-ES" sz="1600" dirty="0" smtClean="0"/>
            </a:br>
            <a:r>
              <a:rPr lang="es-ES" sz="1600" dirty="0" smtClean="0"/>
              <a:t>¡Qué tranquilidad violeta!</a:t>
            </a:r>
            <a:br>
              <a:rPr lang="es-ES" sz="1600" dirty="0" smtClean="0"/>
            </a:br>
            <a:r>
              <a:rPr lang="es-ES" sz="1600" dirty="0" smtClean="0"/>
              <a:t/>
            </a:r>
            <a:br>
              <a:rPr lang="es-ES" sz="1600" dirty="0" smtClean="0"/>
            </a:br>
            <a:r>
              <a:rPr lang="es-ES" sz="1600" dirty="0" smtClean="0"/>
              <a:t>Se esté la orilla dorando...</a:t>
            </a:r>
            <a:br>
              <a:rPr lang="es-ES" sz="1600" dirty="0" smtClean="0"/>
            </a:br>
            <a:r>
              <a:rPr lang="es-ES" sz="1600" dirty="0" smtClean="0"/>
              <a:t>El último pensamiento</a:t>
            </a:r>
            <a:br>
              <a:rPr lang="es-ES" sz="1600" dirty="0" smtClean="0"/>
            </a:br>
            <a:r>
              <a:rPr lang="es-ES" sz="1600" dirty="0" smtClean="0"/>
              <a:t>del sol la deja soñando...</a:t>
            </a:r>
            <a:br>
              <a:rPr lang="es-ES" sz="1600" dirty="0" smtClean="0"/>
            </a:br>
            <a:r>
              <a:rPr lang="es-ES" sz="1600" dirty="0" smtClean="0"/>
              <a:t>Se está la orilla dorando...</a:t>
            </a:r>
            <a:br>
              <a:rPr lang="es-ES" sz="1600" dirty="0" smtClean="0"/>
            </a:br>
            <a:r>
              <a:rPr lang="es-ES" sz="1600" dirty="0" smtClean="0"/>
              <a:t/>
            </a:r>
            <a:br>
              <a:rPr lang="es-ES" sz="1600" dirty="0" smtClean="0"/>
            </a:br>
            <a:r>
              <a:rPr lang="es-ES" sz="1600" dirty="0" smtClean="0"/>
              <a:t>¡Qué tranquilidad violeta,</a:t>
            </a:r>
            <a:br>
              <a:rPr lang="es-ES" sz="1600" dirty="0" smtClean="0"/>
            </a:br>
            <a:r>
              <a:rPr lang="es-ES" sz="1600" dirty="0" smtClean="0"/>
              <a:t>por el sendero, a la tarde!</a:t>
            </a:r>
            <a:br>
              <a:rPr lang="es-ES" sz="1600" dirty="0" smtClean="0"/>
            </a:br>
            <a:r>
              <a:rPr lang="es-ES" sz="1600" dirty="0" smtClean="0"/>
              <a:t>A caballo va el poeta...</a:t>
            </a:r>
            <a:br>
              <a:rPr lang="es-ES" sz="1600" dirty="0" smtClean="0"/>
            </a:br>
            <a:r>
              <a:rPr lang="es-ES" sz="1600" dirty="0" smtClean="0"/>
              <a:t>¡Qué tranquilidad violeta!</a:t>
            </a:r>
            <a:r>
              <a:rPr lang="es-ES" dirty="0" smtClean="0"/>
              <a:t/>
            </a:r>
            <a:br>
              <a:rPr lang="es-ES" dirty="0" smtClean="0"/>
            </a:br>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185</TotalTime>
  <Words>2121</Words>
  <Application>Microsoft Office PowerPoint</Application>
  <PresentationFormat>Presentación en pantalla (4:3)</PresentationFormat>
  <Paragraphs>326</Paragraphs>
  <Slides>47</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47</vt:i4>
      </vt:variant>
    </vt:vector>
  </HeadingPairs>
  <TitlesOfParts>
    <vt:vector size="61" baseType="lpstr">
      <vt:lpstr>Arial</vt:lpstr>
      <vt:lpstr>Arial Black</vt:lpstr>
      <vt:lpstr>Bookman Old Style</vt:lpstr>
      <vt:lpstr>Calibri</vt:lpstr>
      <vt:lpstr>Comic Sans MS</vt:lpstr>
      <vt:lpstr>Lucida Sans Unicode</vt:lpstr>
      <vt:lpstr>Times New Roman</vt:lpstr>
      <vt:lpstr>TimesNewRoman</vt:lpstr>
      <vt:lpstr>TimesNewRoman,Bold</vt:lpstr>
      <vt:lpstr>Verdana</vt:lpstr>
      <vt:lpstr>Wingdings</vt:lpstr>
      <vt:lpstr>Wingdings 2</vt:lpstr>
      <vt:lpstr>Wingdings 3</vt:lpstr>
      <vt:lpstr>Concurrencia</vt:lpstr>
      <vt:lpstr>EL NOVECENTISMO LAS VANGUARDIAS LA GENERACIÓN DEL 27</vt:lpstr>
      <vt:lpstr>CONTEXTO LITERARIO</vt:lpstr>
      <vt:lpstr>EL NOVECENTISMO O  GENERACIÓN DEL 14</vt:lpstr>
      <vt:lpstr>EL NOVECENTISMO O  GENERACIÓN DEL 14</vt:lpstr>
      <vt:lpstr>Presentación de PowerPoint</vt:lpstr>
      <vt:lpstr>EL NOVECENTISMO O GENERACIÓN DEL 14</vt:lpstr>
      <vt:lpstr>Presentación de PowerPoint</vt:lpstr>
      <vt:lpstr>EL NOVECENTISMO O GENERACIÓN DEL 14</vt:lpstr>
      <vt:lpstr>EL NOVECENTISMO O GENERACIÓN DEL 14</vt:lpstr>
      <vt:lpstr>EL NOVECENTISMO O GENERACIÓN DEL 14</vt:lpstr>
      <vt:lpstr>EL NOVECENTISMO O GENERACIÓN DEL 14</vt:lpstr>
      <vt:lpstr>LAS VANGUARDIAS</vt:lpstr>
      <vt:lpstr>LAS VANGUARDIAS</vt:lpstr>
      <vt:lpstr>LAS VANGUARDIAS</vt:lpstr>
      <vt:lpstr>LAS VANGUARDIAS</vt:lpstr>
      <vt:lpstr>LAS VANGUARDIAS</vt:lpstr>
      <vt:lpstr>LAS VANGUARDIAS</vt:lpstr>
      <vt:lpstr>LAS VANGUARDIAS</vt:lpstr>
      <vt:lpstr>LAS VANGUARDIAS</vt:lpstr>
      <vt:lpstr>LAS VANGUARDIAS</vt:lpstr>
      <vt:lpstr>LAS VANGUARDIAS</vt:lpstr>
      <vt:lpstr>LAS VANGUARDIAS</vt:lpstr>
      <vt:lpstr>LAS VANGUARDIAS</vt:lpstr>
      <vt:lpstr>LAS VANGUARDIAS</vt:lpstr>
      <vt:lpstr>LA GENERACIÓN DEL 27</vt:lpstr>
      <vt:lpstr>LA GENERACIÓN DEL 27</vt:lpstr>
      <vt:lpstr>LA GENERACIÓN DEL 27</vt:lpstr>
      <vt:lpstr>LA GENERACIÓN DEL 27</vt:lpstr>
      <vt:lpstr>LA GENERACIÓN DEL 27</vt:lpstr>
      <vt:lpstr>LA GENERACIÓN DEL 27</vt:lpstr>
      <vt:lpstr>LA GENERACIÓN DEL 27</vt:lpstr>
      <vt:lpstr>LA GENERACIÓN DEL 27</vt:lpstr>
      <vt:lpstr>LA GENERACIÓN DEL 27</vt:lpstr>
      <vt:lpstr>LA GENERACIÓN DEL 27</vt:lpstr>
      <vt:lpstr>LA GENERACIÓN DEL 27</vt:lpstr>
      <vt:lpstr>LA GENERACIÓN DEL 27</vt:lpstr>
      <vt:lpstr>LA GENERACIÓN DEL 27</vt:lpstr>
      <vt:lpstr>LA GENERACIÓN DEL 27</vt:lpstr>
      <vt:lpstr>LA GENERACIÓN DEL 27</vt:lpstr>
      <vt:lpstr>LA GENERACIÓN DEL 27</vt:lpstr>
      <vt:lpstr>LA GENERACIÓN DEL 27</vt:lpstr>
      <vt:lpstr>LA GENERACIÓN DEL 27</vt:lpstr>
      <vt:lpstr>LA GENERACIÓN DEL 27</vt:lpstr>
      <vt:lpstr>LA GENERACIÓN DEL 27</vt:lpstr>
      <vt:lpstr>LA GENERACIÓN DEL 27</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NOVECENTISMO LAS VANGUARDIAS LA GENERACIÓN DEL 27</dc:title>
  <dc:creator>Ana</dc:creator>
  <cp:lastModifiedBy>Ana Lago</cp:lastModifiedBy>
  <cp:revision>42</cp:revision>
  <dcterms:created xsi:type="dcterms:W3CDTF">2013-05-12T16:54:08Z</dcterms:created>
  <dcterms:modified xsi:type="dcterms:W3CDTF">2013-06-03T08:28:53Z</dcterms:modified>
</cp:coreProperties>
</file>